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25"/>
  </p:notesMasterIdLst>
  <p:handoutMasterIdLst>
    <p:handoutMasterId r:id="rId26"/>
  </p:handoutMasterIdLst>
  <p:sldIdLst>
    <p:sldId id="1312" r:id="rId2"/>
    <p:sldId id="1560" r:id="rId3"/>
    <p:sldId id="1561" r:id="rId4"/>
    <p:sldId id="1562" r:id="rId5"/>
    <p:sldId id="1539" r:id="rId6"/>
    <p:sldId id="1558" r:id="rId7"/>
    <p:sldId id="1564" r:id="rId8"/>
    <p:sldId id="1563" r:id="rId9"/>
    <p:sldId id="1565" r:id="rId10"/>
    <p:sldId id="1499" r:id="rId11"/>
    <p:sldId id="1559" r:id="rId12"/>
    <p:sldId id="1569" r:id="rId13"/>
    <p:sldId id="1572" r:id="rId14"/>
    <p:sldId id="1570" r:id="rId15"/>
    <p:sldId id="1571" r:id="rId16"/>
    <p:sldId id="1566" r:id="rId17"/>
    <p:sldId id="1573" r:id="rId18"/>
    <p:sldId id="1574" r:id="rId19"/>
    <p:sldId id="1575" r:id="rId20"/>
    <p:sldId id="1576" r:id="rId21"/>
    <p:sldId id="1577" r:id="rId22"/>
    <p:sldId id="1579" r:id="rId23"/>
    <p:sldId id="1307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승원 정" initials="승정" lastIdx="2" clrIdx="0">
    <p:extLst>
      <p:ext uri="{19B8F6BF-5375-455C-9EA6-DF929625EA0E}">
        <p15:presenceInfo xmlns:p15="http://schemas.microsoft.com/office/powerpoint/2012/main" userId="e548da2964146125" providerId="Windows Live"/>
      </p:ext>
    </p:extLst>
  </p:cmAuthor>
  <p:cmAuthor id="2" name="Seonjae Kim" initials="SK" lastIdx="1" clrIdx="1">
    <p:extLst>
      <p:ext uri="{19B8F6BF-5375-455C-9EA6-DF929625EA0E}">
        <p15:presenceInfo xmlns:p15="http://schemas.microsoft.com/office/powerpoint/2012/main" userId="0803cd45d2e987ae" providerId="Windows Live"/>
      </p:ext>
    </p:extLst>
  </p:cmAuthor>
  <p:cmAuthor id="3" name="KimSeonjae" initials="K" lastIdx="2" clrIdx="2">
    <p:extLst>
      <p:ext uri="{19B8F6BF-5375-455C-9EA6-DF929625EA0E}">
        <p15:presenceInfo xmlns:p15="http://schemas.microsoft.com/office/powerpoint/2012/main" userId="KimSeonja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A6BC4"/>
    <a:srgbClr val="660033"/>
    <a:srgbClr val="FF9999"/>
    <a:srgbClr val="F6B206"/>
    <a:srgbClr val="FFC000"/>
    <a:srgbClr val="0032F5"/>
    <a:srgbClr val="4D75FE"/>
    <a:srgbClr val="2654F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72" autoAdjust="0"/>
    <p:restoredTop sz="93480" autoAdjust="0"/>
  </p:normalViewPr>
  <p:slideViewPr>
    <p:cSldViewPr snapToGrid="0">
      <p:cViewPr>
        <p:scale>
          <a:sx n="75" d="100"/>
          <a:sy n="75" d="100"/>
        </p:scale>
        <p:origin x="1626" y="100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12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0870E55-5661-41C3-A594-0AFFC432EC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F798CD-A01B-4AE6-BCEB-8381FE7A77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8C7E11-66C6-4707-AB37-F820B13AC0C1}" type="datetimeFigureOut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B49F57-4574-4948-8F54-C0F1AC33E36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39637A-33F3-4FDA-BB2D-BC509DBF10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E7033E-CB25-46AC-A218-7CA3D7979C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248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2FAA0-1E8F-4417-859D-8B47F8C297E3}" type="datetimeFigureOut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55103D-9746-47AD-9526-29F74208C727}" type="slidenum">
              <a:rPr lang="ko-KR" altLang="en-US" smtClean="0"/>
              <a:pPr/>
              <a:t>‹#›</a:t>
            </a:fld>
            <a:r>
              <a:rPr lang="en-US" altLang="ko-KR" dirty="0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2017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890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607C9063-8C57-4E7E-A9D1-8201ADCFEA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039" y="59117"/>
            <a:ext cx="2043012" cy="7214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C69056-907E-4B7C-973F-D0D649FC37EB}"/>
              </a:ext>
            </a:extLst>
          </p:cNvPr>
          <p:cNvSpPr txBox="1"/>
          <p:nvPr userDrawn="1"/>
        </p:nvSpPr>
        <p:spPr>
          <a:xfrm>
            <a:off x="289873" y="127449"/>
            <a:ext cx="4032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Dong-A Univ. (ISPL)</a:t>
            </a:r>
            <a:endParaRPr lang="ko-KR" alt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B26F3D3-479D-43DB-8E55-819953A0CF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86141" y="6181725"/>
            <a:ext cx="743459" cy="676275"/>
          </a:xfrm>
          <a:prstGeom prst="rect">
            <a:avLst/>
          </a:prstGeom>
        </p:spPr>
      </p:pic>
      <p:sp>
        <p:nvSpPr>
          <p:cNvPr id="18" name="직사각형 7">
            <a:extLst>
              <a:ext uri="{FF2B5EF4-FFF2-40B4-BE49-F238E27FC236}">
                <a16:creationId xmlns:a16="http://schemas.microsoft.com/office/drawing/2014/main" id="{6410BDB8-B729-423F-B506-B822E33CBAE0}"/>
              </a:ext>
            </a:extLst>
          </p:cNvPr>
          <p:cNvSpPr/>
          <p:nvPr userDrawn="1"/>
        </p:nvSpPr>
        <p:spPr>
          <a:xfrm rot="6300000">
            <a:off x="5410714" y="3290550"/>
            <a:ext cx="7171681" cy="282007"/>
          </a:xfrm>
          <a:custGeom>
            <a:avLst/>
            <a:gdLst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0 w 7198983"/>
              <a:gd name="connsiteY3" fmla="*/ 157194 h 157194"/>
              <a:gd name="connsiteX4" fmla="*/ 0 w 7198983"/>
              <a:gd name="connsiteY4" fmla="*/ 0 h 157194"/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47718 w 7198983"/>
              <a:gd name="connsiteY3" fmla="*/ 155364 h 157194"/>
              <a:gd name="connsiteX4" fmla="*/ 0 w 7198983"/>
              <a:gd name="connsiteY4" fmla="*/ 0 h 157194"/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47718 w 7198983"/>
              <a:gd name="connsiteY3" fmla="*/ 155364 h 157194"/>
              <a:gd name="connsiteX4" fmla="*/ 0 w 7198983"/>
              <a:gd name="connsiteY4" fmla="*/ 0 h 157194"/>
              <a:gd name="connsiteX0" fmla="*/ 0 w 7184670"/>
              <a:gd name="connsiteY0" fmla="*/ 0 h 161029"/>
              <a:gd name="connsiteX1" fmla="*/ 7184670 w 7184670"/>
              <a:gd name="connsiteY1" fmla="*/ 3835 h 161029"/>
              <a:gd name="connsiteX2" fmla="*/ 7184670 w 7184670"/>
              <a:gd name="connsiteY2" fmla="*/ 161029 h 161029"/>
              <a:gd name="connsiteX3" fmla="*/ 33405 w 7184670"/>
              <a:gd name="connsiteY3" fmla="*/ 159199 h 161029"/>
              <a:gd name="connsiteX4" fmla="*/ 0 w 7184670"/>
              <a:gd name="connsiteY4" fmla="*/ 0 h 161029"/>
              <a:gd name="connsiteX0" fmla="*/ 0 w 7186715"/>
              <a:gd name="connsiteY0" fmla="*/ 0 h 160481"/>
              <a:gd name="connsiteX1" fmla="*/ 7186715 w 7186715"/>
              <a:gd name="connsiteY1" fmla="*/ 3287 h 160481"/>
              <a:gd name="connsiteX2" fmla="*/ 7186715 w 7186715"/>
              <a:gd name="connsiteY2" fmla="*/ 160481 h 160481"/>
              <a:gd name="connsiteX3" fmla="*/ 35450 w 7186715"/>
              <a:gd name="connsiteY3" fmla="*/ 158651 h 160481"/>
              <a:gd name="connsiteX4" fmla="*/ 0 w 7186715"/>
              <a:gd name="connsiteY4" fmla="*/ 0 h 160481"/>
              <a:gd name="connsiteX0" fmla="*/ 0 w 7186715"/>
              <a:gd name="connsiteY0" fmla="*/ 0 h 160481"/>
              <a:gd name="connsiteX1" fmla="*/ 7186715 w 7186715"/>
              <a:gd name="connsiteY1" fmla="*/ 3287 h 160481"/>
              <a:gd name="connsiteX2" fmla="*/ 7186715 w 7186715"/>
              <a:gd name="connsiteY2" fmla="*/ 160481 h 160481"/>
              <a:gd name="connsiteX3" fmla="*/ 35450 w 7186715"/>
              <a:gd name="connsiteY3" fmla="*/ 158651 h 160481"/>
              <a:gd name="connsiteX4" fmla="*/ 0 w 7186715"/>
              <a:gd name="connsiteY4" fmla="*/ 0 h 160481"/>
              <a:gd name="connsiteX0" fmla="*/ 0 w 7192849"/>
              <a:gd name="connsiteY0" fmla="*/ 0 h 158838"/>
              <a:gd name="connsiteX1" fmla="*/ 7192849 w 7192849"/>
              <a:gd name="connsiteY1" fmla="*/ 1644 h 158838"/>
              <a:gd name="connsiteX2" fmla="*/ 7192849 w 7192849"/>
              <a:gd name="connsiteY2" fmla="*/ 158838 h 158838"/>
              <a:gd name="connsiteX3" fmla="*/ 41584 w 7192849"/>
              <a:gd name="connsiteY3" fmla="*/ 157008 h 158838"/>
              <a:gd name="connsiteX4" fmla="*/ 0 w 7192849"/>
              <a:gd name="connsiteY4" fmla="*/ 0 h 158838"/>
              <a:gd name="connsiteX0" fmla="*/ 0 w 7192849"/>
              <a:gd name="connsiteY0" fmla="*/ 0 h 158839"/>
              <a:gd name="connsiteX1" fmla="*/ 7192849 w 7192849"/>
              <a:gd name="connsiteY1" fmla="*/ 1645 h 158839"/>
              <a:gd name="connsiteX2" fmla="*/ 7192849 w 7192849"/>
              <a:gd name="connsiteY2" fmla="*/ 158839 h 158839"/>
              <a:gd name="connsiteX3" fmla="*/ 41584 w 7192849"/>
              <a:gd name="connsiteY3" fmla="*/ 157009 h 158839"/>
              <a:gd name="connsiteX4" fmla="*/ 0 w 7192849"/>
              <a:gd name="connsiteY4" fmla="*/ 0 h 158839"/>
              <a:gd name="connsiteX0" fmla="*/ 0 w 7192849"/>
              <a:gd name="connsiteY0" fmla="*/ 4260 h 163099"/>
              <a:gd name="connsiteX1" fmla="*/ 7086083 w 7192849"/>
              <a:gd name="connsiteY1" fmla="*/ 0 h 163099"/>
              <a:gd name="connsiteX2" fmla="*/ 7192849 w 7192849"/>
              <a:gd name="connsiteY2" fmla="*/ 163099 h 163099"/>
              <a:gd name="connsiteX3" fmla="*/ 41584 w 7192849"/>
              <a:gd name="connsiteY3" fmla="*/ 161269 h 163099"/>
              <a:gd name="connsiteX4" fmla="*/ 0 w 7192849"/>
              <a:gd name="connsiteY4" fmla="*/ 4260 h 163099"/>
              <a:gd name="connsiteX0" fmla="*/ 0 w 7139260"/>
              <a:gd name="connsiteY0" fmla="*/ 4260 h 161269"/>
              <a:gd name="connsiteX1" fmla="*/ 7086083 w 7139260"/>
              <a:gd name="connsiteY1" fmla="*/ 0 h 161269"/>
              <a:gd name="connsiteX2" fmla="*/ 7139260 w 7139260"/>
              <a:gd name="connsiteY2" fmla="*/ 159380 h 161269"/>
              <a:gd name="connsiteX3" fmla="*/ 41584 w 7139260"/>
              <a:gd name="connsiteY3" fmla="*/ 161269 h 161269"/>
              <a:gd name="connsiteX4" fmla="*/ 0 w 7139260"/>
              <a:gd name="connsiteY4" fmla="*/ 4260 h 161269"/>
              <a:gd name="connsiteX0" fmla="*/ 0 w 7139260"/>
              <a:gd name="connsiteY0" fmla="*/ 7958 h 164967"/>
              <a:gd name="connsiteX1" fmla="*/ 7099884 w 7139260"/>
              <a:gd name="connsiteY1" fmla="*/ 0 h 164967"/>
              <a:gd name="connsiteX2" fmla="*/ 7139260 w 7139260"/>
              <a:gd name="connsiteY2" fmla="*/ 163078 h 164967"/>
              <a:gd name="connsiteX3" fmla="*/ 41584 w 7139260"/>
              <a:gd name="connsiteY3" fmla="*/ 164967 h 164967"/>
              <a:gd name="connsiteX4" fmla="*/ 0 w 7139260"/>
              <a:gd name="connsiteY4" fmla="*/ 7958 h 164967"/>
              <a:gd name="connsiteX0" fmla="*/ 0 w 7139260"/>
              <a:gd name="connsiteY0" fmla="*/ 7958 h 164967"/>
              <a:gd name="connsiteX1" fmla="*/ 7099884 w 7139260"/>
              <a:gd name="connsiteY1" fmla="*/ 0 h 164967"/>
              <a:gd name="connsiteX2" fmla="*/ 7139260 w 7139260"/>
              <a:gd name="connsiteY2" fmla="*/ 163078 h 164967"/>
              <a:gd name="connsiteX3" fmla="*/ 41584 w 7139260"/>
              <a:gd name="connsiteY3" fmla="*/ 164967 h 164967"/>
              <a:gd name="connsiteX4" fmla="*/ 0 w 7139260"/>
              <a:gd name="connsiteY4" fmla="*/ 7958 h 164967"/>
              <a:gd name="connsiteX0" fmla="*/ 0 w 7139260"/>
              <a:gd name="connsiteY0" fmla="*/ 7958 h 163078"/>
              <a:gd name="connsiteX1" fmla="*/ 7099884 w 7139260"/>
              <a:gd name="connsiteY1" fmla="*/ 0 h 163078"/>
              <a:gd name="connsiteX2" fmla="*/ 7139260 w 7139260"/>
              <a:gd name="connsiteY2" fmla="*/ 163078 h 163078"/>
              <a:gd name="connsiteX3" fmla="*/ 71020 w 7139260"/>
              <a:gd name="connsiteY3" fmla="*/ 157332 h 163078"/>
              <a:gd name="connsiteX4" fmla="*/ 0 w 7139260"/>
              <a:gd name="connsiteY4" fmla="*/ 7958 h 163078"/>
              <a:gd name="connsiteX0" fmla="*/ 0 w 7136495"/>
              <a:gd name="connsiteY0" fmla="*/ 10454 h 163078"/>
              <a:gd name="connsiteX1" fmla="*/ 7097119 w 7136495"/>
              <a:gd name="connsiteY1" fmla="*/ 0 h 163078"/>
              <a:gd name="connsiteX2" fmla="*/ 7136495 w 7136495"/>
              <a:gd name="connsiteY2" fmla="*/ 163078 h 163078"/>
              <a:gd name="connsiteX3" fmla="*/ 68255 w 7136495"/>
              <a:gd name="connsiteY3" fmla="*/ 157332 h 163078"/>
              <a:gd name="connsiteX4" fmla="*/ 0 w 7136495"/>
              <a:gd name="connsiteY4" fmla="*/ 10454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3125"/>
              <a:gd name="connsiteY0" fmla="*/ 6979 h 163078"/>
              <a:gd name="connsiteX1" fmla="*/ 7093749 w 7133125"/>
              <a:gd name="connsiteY1" fmla="*/ 0 h 163078"/>
              <a:gd name="connsiteX2" fmla="*/ 7133125 w 7133125"/>
              <a:gd name="connsiteY2" fmla="*/ 163078 h 163078"/>
              <a:gd name="connsiteX3" fmla="*/ 64885 w 7133125"/>
              <a:gd name="connsiteY3" fmla="*/ 157332 h 163078"/>
              <a:gd name="connsiteX4" fmla="*/ 0 w 7133125"/>
              <a:gd name="connsiteY4" fmla="*/ 6979 h 163078"/>
              <a:gd name="connsiteX0" fmla="*/ 0 w 7171681"/>
              <a:gd name="connsiteY0" fmla="*/ 6979 h 164756"/>
              <a:gd name="connsiteX1" fmla="*/ 7093749 w 7171681"/>
              <a:gd name="connsiteY1" fmla="*/ 0 h 164756"/>
              <a:gd name="connsiteX2" fmla="*/ 7171681 w 7171681"/>
              <a:gd name="connsiteY2" fmla="*/ 164756 h 164756"/>
              <a:gd name="connsiteX3" fmla="*/ 64885 w 7171681"/>
              <a:gd name="connsiteY3" fmla="*/ 157332 h 164756"/>
              <a:gd name="connsiteX4" fmla="*/ 0 w 7171681"/>
              <a:gd name="connsiteY4" fmla="*/ 6979 h 164756"/>
              <a:gd name="connsiteX0" fmla="*/ 0 w 7171681"/>
              <a:gd name="connsiteY0" fmla="*/ 10209 h 167986"/>
              <a:gd name="connsiteX1" fmla="*/ 7095583 w 7171681"/>
              <a:gd name="connsiteY1" fmla="*/ 0 h 167986"/>
              <a:gd name="connsiteX2" fmla="*/ 7171681 w 7171681"/>
              <a:gd name="connsiteY2" fmla="*/ 167986 h 167986"/>
              <a:gd name="connsiteX3" fmla="*/ 64885 w 7171681"/>
              <a:gd name="connsiteY3" fmla="*/ 160562 h 167986"/>
              <a:gd name="connsiteX4" fmla="*/ 0 w 7171681"/>
              <a:gd name="connsiteY4" fmla="*/ 10209 h 167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71681" h="167986">
                <a:moveTo>
                  <a:pt x="0" y="10209"/>
                </a:moveTo>
                <a:lnTo>
                  <a:pt x="7095583" y="0"/>
                </a:lnTo>
                <a:lnTo>
                  <a:pt x="7171681" y="167986"/>
                </a:lnTo>
                <a:lnTo>
                  <a:pt x="64885" y="160562"/>
                </a:lnTo>
                <a:lnTo>
                  <a:pt x="0" y="10209"/>
                </a:lnTo>
                <a:close/>
              </a:path>
            </a:pathLst>
          </a:custGeom>
          <a:solidFill>
            <a:srgbClr val="DA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8F35C63C-01B9-4278-AA5B-A231650698BF}"/>
              </a:ext>
            </a:extLst>
          </p:cNvPr>
          <p:cNvSpPr/>
          <p:nvPr userDrawn="1"/>
        </p:nvSpPr>
        <p:spPr>
          <a:xfrm>
            <a:off x="3143250" y="6181725"/>
            <a:ext cx="1243555" cy="676275"/>
          </a:xfrm>
          <a:prstGeom prst="parallelogram">
            <a:avLst>
              <a:gd name="adj" fmla="val 28524"/>
            </a:avLst>
          </a:prstGeom>
          <a:solidFill>
            <a:srgbClr val="F3F5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6">
            <a:extLst>
              <a:ext uri="{FF2B5EF4-FFF2-40B4-BE49-F238E27FC236}">
                <a16:creationId xmlns:a16="http://schemas.microsoft.com/office/drawing/2014/main" id="{A2915198-39BE-4676-B846-3D9AF2AAEA50}"/>
              </a:ext>
            </a:extLst>
          </p:cNvPr>
          <p:cNvSpPr/>
          <p:nvPr userDrawn="1"/>
        </p:nvSpPr>
        <p:spPr>
          <a:xfrm rot="6300000">
            <a:off x="2180261" y="5644767"/>
            <a:ext cx="2294737" cy="295963"/>
          </a:xfrm>
          <a:custGeom>
            <a:avLst/>
            <a:gdLst>
              <a:gd name="connsiteX0" fmla="*/ 0 w 2328145"/>
              <a:gd name="connsiteY0" fmla="*/ 0 h 295963"/>
              <a:gd name="connsiteX1" fmla="*/ 2328145 w 2328145"/>
              <a:gd name="connsiteY1" fmla="*/ 0 h 295963"/>
              <a:gd name="connsiteX2" fmla="*/ 2328145 w 2328145"/>
              <a:gd name="connsiteY2" fmla="*/ 295963 h 295963"/>
              <a:gd name="connsiteX3" fmla="*/ 0 w 2328145"/>
              <a:gd name="connsiteY3" fmla="*/ 295963 h 295963"/>
              <a:gd name="connsiteX4" fmla="*/ 0 w 2328145"/>
              <a:gd name="connsiteY4" fmla="*/ 0 h 295963"/>
              <a:gd name="connsiteX0" fmla="*/ 0 w 2328145"/>
              <a:gd name="connsiteY0" fmla="*/ 0 h 295963"/>
              <a:gd name="connsiteX1" fmla="*/ 2221388 w 2328145"/>
              <a:gd name="connsiteY1" fmla="*/ 2309 h 295963"/>
              <a:gd name="connsiteX2" fmla="*/ 2328145 w 2328145"/>
              <a:gd name="connsiteY2" fmla="*/ 295963 h 295963"/>
              <a:gd name="connsiteX3" fmla="*/ 0 w 2328145"/>
              <a:gd name="connsiteY3" fmla="*/ 295963 h 295963"/>
              <a:gd name="connsiteX4" fmla="*/ 0 w 2328145"/>
              <a:gd name="connsiteY4" fmla="*/ 0 h 295963"/>
              <a:gd name="connsiteX0" fmla="*/ 0 w 2294737"/>
              <a:gd name="connsiteY0" fmla="*/ 0 h 295963"/>
              <a:gd name="connsiteX1" fmla="*/ 2221388 w 2294737"/>
              <a:gd name="connsiteY1" fmla="*/ 2309 h 295963"/>
              <a:gd name="connsiteX2" fmla="*/ 2294737 w 2294737"/>
              <a:gd name="connsiteY2" fmla="*/ 293958 h 295963"/>
              <a:gd name="connsiteX3" fmla="*/ 0 w 2294737"/>
              <a:gd name="connsiteY3" fmla="*/ 295963 h 295963"/>
              <a:gd name="connsiteX4" fmla="*/ 0 w 2294737"/>
              <a:gd name="connsiteY4" fmla="*/ 0 h 295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4737" h="295963">
                <a:moveTo>
                  <a:pt x="0" y="0"/>
                </a:moveTo>
                <a:lnTo>
                  <a:pt x="2221388" y="2309"/>
                </a:lnTo>
                <a:lnTo>
                  <a:pt x="2294737" y="293958"/>
                </a:lnTo>
                <a:lnTo>
                  <a:pt x="0" y="295963"/>
                </a:lnTo>
                <a:lnTo>
                  <a:pt x="0" y="0"/>
                </a:lnTo>
                <a:close/>
              </a:path>
            </a:pathLst>
          </a:custGeom>
          <a:solidFill>
            <a:srgbClr val="F6B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78EFA5B-B0B9-4D45-9787-CD7CAFD69D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5218" y="6190190"/>
            <a:ext cx="582016" cy="67627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87DFF830-97E5-42D7-B51A-3A5CD5E4CDD9}"/>
              </a:ext>
            </a:extLst>
          </p:cNvPr>
          <p:cNvSpPr/>
          <p:nvPr userDrawn="1"/>
        </p:nvSpPr>
        <p:spPr>
          <a:xfrm>
            <a:off x="4386805" y="1367945"/>
            <a:ext cx="7805195" cy="720772"/>
          </a:xfrm>
          <a:prstGeom prst="rect">
            <a:avLst/>
          </a:prstGeom>
          <a:solidFill>
            <a:srgbClr val="F6B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7672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87B81-6897-476F-8524-5512EF3B78CF}" type="datetime1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297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DD3C-F3BD-436C-AF8A-B5986AB055C6}" type="datetime1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990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B1DA2-3464-4BB8-88A7-9E35CECBDE3C}" type="datetime1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59811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9AA42-A6FC-45C7-9502-EB578C80619D}" type="datetime1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516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41C24-CDE9-40CB-AA7E-06827C1C85AC}" type="datetime1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3599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607C9063-8C57-4E7E-A9D1-8201ADCFEA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039" y="59117"/>
            <a:ext cx="2043012" cy="7214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C69056-907E-4B7C-973F-D0D649FC37EB}"/>
              </a:ext>
            </a:extLst>
          </p:cNvPr>
          <p:cNvSpPr txBox="1"/>
          <p:nvPr userDrawn="1"/>
        </p:nvSpPr>
        <p:spPr>
          <a:xfrm>
            <a:off x="289873" y="127449"/>
            <a:ext cx="4032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Dong-A Univ. (ISPL)</a:t>
            </a:r>
            <a:endParaRPr lang="ko-KR" alt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B26F3D3-479D-43DB-8E55-819953A0CF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86141" y="6181725"/>
            <a:ext cx="743459" cy="676275"/>
          </a:xfrm>
          <a:prstGeom prst="rect">
            <a:avLst/>
          </a:prstGeom>
        </p:spPr>
      </p:pic>
      <p:sp>
        <p:nvSpPr>
          <p:cNvPr id="18" name="직사각형 7">
            <a:extLst>
              <a:ext uri="{FF2B5EF4-FFF2-40B4-BE49-F238E27FC236}">
                <a16:creationId xmlns:a16="http://schemas.microsoft.com/office/drawing/2014/main" id="{6410BDB8-B729-423F-B506-B822E33CBAE0}"/>
              </a:ext>
            </a:extLst>
          </p:cNvPr>
          <p:cNvSpPr/>
          <p:nvPr userDrawn="1"/>
        </p:nvSpPr>
        <p:spPr>
          <a:xfrm rot="6300000">
            <a:off x="5410714" y="3290550"/>
            <a:ext cx="7171681" cy="282007"/>
          </a:xfrm>
          <a:custGeom>
            <a:avLst/>
            <a:gdLst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0 w 7198983"/>
              <a:gd name="connsiteY3" fmla="*/ 157194 h 157194"/>
              <a:gd name="connsiteX4" fmla="*/ 0 w 7198983"/>
              <a:gd name="connsiteY4" fmla="*/ 0 h 157194"/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47718 w 7198983"/>
              <a:gd name="connsiteY3" fmla="*/ 155364 h 157194"/>
              <a:gd name="connsiteX4" fmla="*/ 0 w 7198983"/>
              <a:gd name="connsiteY4" fmla="*/ 0 h 157194"/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47718 w 7198983"/>
              <a:gd name="connsiteY3" fmla="*/ 155364 h 157194"/>
              <a:gd name="connsiteX4" fmla="*/ 0 w 7198983"/>
              <a:gd name="connsiteY4" fmla="*/ 0 h 157194"/>
              <a:gd name="connsiteX0" fmla="*/ 0 w 7184670"/>
              <a:gd name="connsiteY0" fmla="*/ 0 h 161029"/>
              <a:gd name="connsiteX1" fmla="*/ 7184670 w 7184670"/>
              <a:gd name="connsiteY1" fmla="*/ 3835 h 161029"/>
              <a:gd name="connsiteX2" fmla="*/ 7184670 w 7184670"/>
              <a:gd name="connsiteY2" fmla="*/ 161029 h 161029"/>
              <a:gd name="connsiteX3" fmla="*/ 33405 w 7184670"/>
              <a:gd name="connsiteY3" fmla="*/ 159199 h 161029"/>
              <a:gd name="connsiteX4" fmla="*/ 0 w 7184670"/>
              <a:gd name="connsiteY4" fmla="*/ 0 h 161029"/>
              <a:gd name="connsiteX0" fmla="*/ 0 w 7186715"/>
              <a:gd name="connsiteY0" fmla="*/ 0 h 160481"/>
              <a:gd name="connsiteX1" fmla="*/ 7186715 w 7186715"/>
              <a:gd name="connsiteY1" fmla="*/ 3287 h 160481"/>
              <a:gd name="connsiteX2" fmla="*/ 7186715 w 7186715"/>
              <a:gd name="connsiteY2" fmla="*/ 160481 h 160481"/>
              <a:gd name="connsiteX3" fmla="*/ 35450 w 7186715"/>
              <a:gd name="connsiteY3" fmla="*/ 158651 h 160481"/>
              <a:gd name="connsiteX4" fmla="*/ 0 w 7186715"/>
              <a:gd name="connsiteY4" fmla="*/ 0 h 160481"/>
              <a:gd name="connsiteX0" fmla="*/ 0 w 7186715"/>
              <a:gd name="connsiteY0" fmla="*/ 0 h 160481"/>
              <a:gd name="connsiteX1" fmla="*/ 7186715 w 7186715"/>
              <a:gd name="connsiteY1" fmla="*/ 3287 h 160481"/>
              <a:gd name="connsiteX2" fmla="*/ 7186715 w 7186715"/>
              <a:gd name="connsiteY2" fmla="*/ 160481 h 160481"/>
              <a:gd name="connsiteX3" fmla="*/ 35450 w 7186715"/>
              <a:gd name="connsiteY3" fmla="*/ 158651 h 160481"/>
              <a:gd name="connsiteX4" fmla="*/ 0 w 7186715"/>
              <a:gd name="connsiteY4" fmla="*/ 0 h 160481"/>
              <a:gd name="connsiteX0" fmla="*/ 0 w 7192849"/>
              <a:gd name="connsiteY0" fmla="*/ 0 h 158838"/>
              <a:gd name="connsiteX1" fmla="*/ 7192849 w 7192849"/>
              <a:gd name="connsiteY1" fmla="*/ 1644 h 158838"/>
              <a:gd name="connsiteX2" fmla="*/ 7192849 w 7192849"/>
              <a:gd name="connsiteY2" fmla="*/ 158838 h 158838"/>
              <a:gd name="connsiteX3" fmla="*/ 41584 w 7192849"/>
              <a:gd name="connsiteY3" fmla="*/ 157008 h 158838"/>
              <a:gd name="connsiteX4" fmla="*/ 0 w 7192849"/>
              <a:gd name="connsiteY4" fmla="*/ 0 h 158838"/>
              <a:gd name="connsiteX0" fmla="*/ 0 w 7192849"/>
              <a:gd name="connsiteY0" fmla="*/ 0 h 158839"/>
              <a:gd name="connsiteX1" fmla="*/ 7192849 w 7192849"/>
              <a:gd name="connsiteY1" fmla="*/ 1645 h 158839"/>
              <a:gd name="connsiteX2" fmla="*/ 7192849 w 7192849"/>
              <a:gd name="connsiteY2" fmla="*/ 158839 h 158839"/>
              <a:gd name="connsiteX3" fmla="*/ 41584 w 7192849"/>
              <a:gd name="connsiteY3" fmla="*/ 157009 h 158839"/>
              <a:gd name="connsiteX4" fmla="*/ 0 w 7192849"/>
              <a:gd name="connsiteY4" fmla="*/ 0 h 158839"/>
              <a:gd name="connsiteX0" fmla="*/ 0 w 7192849"/>
              <a:gd name="connsiteY0" fmla="*/ 4260 h 163099"/>
              <a:gd name="connsiteX1" fmla="*/ 7086083 w 7192849"/>
              <a:gd name="connsiteY1" fmla="*/ 0 h 163099"/>
              <a:gd name="connsiteX2" fmla="*/ 7192849 w 7192849"/>
              <a:gd name="connsiteY2" fmla="*/ 163099 h 163099"/>
              <a:gd name="connsiteX3" fmla="*/ 41584 w 7192849"/>
              <a:gd name="connsiteY3" fmla="*/ 161269 h 163099"/>
              <a:gd name="connsiteX4" fmla="*/ 0 w 7192849"/>
              <a:gd name="connsiteY4" fmla="*/ 4260 h 163099"/>
              <a:gd name="connsiteX0" fmla="*/ 0 w 7139260"/>
              <a:gd name="connsiteY0" fmla="*/ 4260 h 161269"/>
              <a:gd name="connsiteX1" fmla="*/ 7086083 w 7139260"/>
              <a:gd name="connsiteY1" fmla="*/ 0 h 161269"/>
              <a:gd name="connsiteX2" fmla="*/ 7139260 w 7139260"/>
              <a:gd name="connsiteY2" fmla="*/ 159380 h 161269"/>
              <a:gd name="connsiteX3" fmla="*/ 41584 w 7139260"/>
              <a:gd name="connsiteY3" fmla="*/ 161269 h 161269"/>
              <a:gd name="connsiteX4" fmla="*/ 0 w 7139260"/>
              <a:gd name="connsiteY4" fmla="*/ 4260 h 161269"/>
              <a:gd name="connsiteX0" fmla="*/ 0 w 7139260"/>
              <a:gd name="connsiteY0" fmla="*/ 7958 h 164967"/>
              <a:gd name="connsiteX1" fmla="*/ 7099884 w 7139260"/>
              <a:gd name="connsiteY1" fmla="*/ 0 h 164967"/>
              <a:gd name="connsiteX2" fmla="*/ 7139260 w 7139260"/>
              <a:gd name="connsiteY2" fmla="*/ 163078 h 164967"/>
              <a:gd name="connsiteX3" fmla="*/ 41584 w 7139260"/>
              <a:gd name="connsiteY3" fmla="*/ 164967 h 164967"/>
              <a:gd name="connsiteX4" fmla="*/ 0 w 7139260"/>
              <a:gd name="connsiteY4" fmla="*/ 7958 h 164967"/>
              <a:gd name="connsiteX0" fmla="*/ 0 w 7139260"/>
              <a:gd name="connsiteY0" fmla="*/ 7958 h 164967"/>
              <a:gd name="connsiteX1" fmla="*/ 7099884 w 7139260"/>
              <a:gd name="connsiteY1" fmla="*/ 0 h 164967"/>
              <a:gd name="connsiteX2" fmla="*/ 7139260 w 7139260"/>
              <a:gd name="connsiteY2" fmla="*/ 163078 h 164967"/>
              <a:gd name="connsiteX3" fmla="*/ 41584 w 7139260"/>
              <a:gd name="connsiteY3" fmla="*/ 164967 h 164967"/>
              <a:gd name="connsiteX4" fmla="*/ 0 w 7139260"/>
              <a:gd name="connsiteY4" fmla="*/ 7958 h 164967"/>
              <a:gd name="connsiteX0" fmla="*/ 0 w 7139260"/>
              <a:gd name="connsiteY0" fmla="*/ 7958 h 163078"/>
              <a:gd name="connsiteX1" fmla="*/ 7099884 w 7139260"/>
              <a:gd name="connsiteY1" fmla="*/ 0 h 163078"/>
              <a:gd name="connsiteX2" fmla="*/ 7139260 w 7139260"/>
              <a:gd name="connsiteY2" fmla="*/ 163078 h 163078"/>
              <a:gd name="connsiteX3" fmla="*/ 71020 w 7139260"/>
              <a:gd name="connsiteY3" fmla="*/ 157332 h 163078"/>
              <a:gd name="connsiteX4" fmla="*/ 0 w 7139260"/>
              <a:gd name="connsiteY4" fmla="*/ 7958 h 163078"/>
              <a:gd name="connsiteX0" fmla="*/ 0 w 7136495"/>
              <a:gd name="connsiteY0" fmla="*/ 10454 h 163078"/>
              <a:gd name="connsiteX1" fmla="*/ 7097119 w 7136495"/>
              <a:gd name="connsiteY1" fmla="*/ 0 h 163078"/>
              <a:gd name="connsiteX2" fmla="*/ 7136495 w 7136495"/>
              <a:gd name="connsiteY2" fmla="*/ 163078 h 163078"/>
              <a:gd name="connsiteX3" fmla="*/ 68255 w 7136495"/>
              <a:gd name="connsiteY3" fmla="*/ 157332 h 163078"/>
              <a:gd name="connsiteX4" fmla="*/ 0 w 7136495"/>
              <a:gd name="connsiteY4" fmla="*/ 10454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3125"/>
              <a:gd name="connsiteY0" fmla="*/ 6979 h 163078"/>
              <a:gd name="connsiteX1" fmla="*/ 7093749 w 7133125"/>
              <a:gd name="connsiteY1" fmla="*/ 0 h 163078"/>
              <a:gd name="connsiteX2" fmla="*/ 7133125 w 7133125"/>
              <a:gd name="connsiteY2" fmla="*/ 163078 h 163078"/>
              <a:gd name="connsiteX3" fmla="*/ 64885 w 7133125"/>
              <a:gd name="connsiteY3" fmla="*/ 157332 h 163078"/>
              <a:gd name="connsiteX4" fmla="*/ 0 w 7133125"/>
              <a:gd name="connsiteY4" fmla="*/ 6979 h 163078"/>
              <a:gd name="connsiteX0" fmla="*/ 0 w 7171681"/>
              <a:gd name="connsiteY0" fmla="*/ 6979 h 164756"/>
              <a:gd name="connsiteX1" fmla="*/ 7093749 w 7171681"/>
              <a:gd name="connsiteY1" fmla="*/ 0 h 164756"/>
              <a:gd name="connsiteX2" fmla="*/ 7171681 w 7171681"/>
              <a:gd name="connsiteY2" fmla="*/ 164756 h 164756"/>
              <a:gd name="connsiteX3" fmla="*/ 64885 w 7171681"/>
              <a:gd name="connsiteY3" fmla="*/ 157332 h 164756"/>
              <a:gd name="connsiteX4" fmla="*/ 0 w 7171681"/>
              <a:gd name="connsiteY4" fmla="*/ 6979 h 164756"/>
              <a:gd name="connsiteX0" fmla="*/ 0 w 7171681"/>
              <a:gd name="connsiteY0" fmla="*/ 10209 h 167986"/>
              <a:gd name="connsiteX1" fmla="*/ 7095583 w 7171681"/>
              <a:gd name="connsiteY1" fmla="*/ 0 h 167986"/>
              <a:gd name="connsiteX2" fmla="*/ 7171681 w 7171681"/>
              <a:gd name="connsiteY2" fmla="*/ 167986 h 167986"/>
              <a:gd name="connsiteX3" fmla="*/ 64885 w 7171681"/>
              <a:gd name="connsiteY3" fmla="*/ 160562 h 167986"/>
              <a:gd name="connsiteX4" fmla="*/ 0 w 7171681"/>
              <a:gd name="connsiteY4" fmla="*/ 10209 h 167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71681" h="167986">
                <a:moveTo>
                  <a:pt x="0" y="10209"/>
                </a:moveTo>
                <a:lnTo>
                  <a:pt x="7095583" y="0"/>
                </a:lnTo>
                <a:lnTo>
                  <a:pt x="7171681" y="167986"/>
                </a:lnTo>
                <a:lnTo>
                  <a:pt x="64885" y="160562"/>
                </a:lnTo>
                <a:lnTo>
                  <a:pt x="0" y="10209"/>
                </a:lnTo>
                <a:close/>
              </a:path>
            </a:pathLst>
          </a:custGeom>
          <a:solidFill>
            <a:srgbClr val="DA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8F35C63C-01B9-4278-AA5B-A231650698BF}"/>
              </a:ext>
            </a:extLst>
          </p:cNvPr>
          <p:cNvSpPr/>
          <p:nvPr userDrawn="1"/>
        </p:nvSpPr>
        <p:spPr>
          <a:xfrm>
            <a:off x="3143250" y="6181725"/>
            <a:ext cx="1243555" cy="676275"/>
          </a:xfrm>
          <a:prstGeom prst="parallelogram">
            <a:avLst>
              <a:gd name="adj" fmla="val 28524"/>
            </a:avLst>
          </a:prstGeom>
          <a:solidFill>
            <a:srgbClr val="F3F5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6">
            <a:extLst>
              <a:ext uri="{FF2B5EF4-FFF2-40B4-BE49-F238E27FC236}">
                <a16:creationId xmlns:a16="http://schemas.microsoft.com/office/drawing/2014/main" id="{A2915198-39BE-4676-B846-3D9AF2AAEA50}"/>
              </a:ext>
            </a:extLst>
          </p:cNvPr>
          <p:cNvSpPr/>
          <p:nvPr userDrawn="1"/>
        </p:nvSpPr>
        <p:spPr>
          <a:xfrm rot="6300000">
            <a:off x="2180261" y="5644767"/>
            <a:ext cx="2294737" cy="295963"/>
          </a:xfrm>
          <a:custGeom>
            <a:avLst/>
            <a:gdLst>
              <a:gd name="connsiteX0" fmla="*/ 0 w 2328145"/>
              <a:gd name="connsiteY0" fmla="*/ 0 h 295963"/>
              <a:gd name="connsiteX1" fmla="*/ 2328145 w 2328145"/>
              <a:gd name="connsiteY1" fmla="*/ 0 h 295963"/>
              <a:gd name="connsiteX2" fmla="*/ 2328145 w 2328145"/>
              <a:gd name="connsiteY2" fmla="*/ 295963 h 295963"/>
              <a:gd name="connsiteX3" fmla="*/ 0 w 2328145"/>
              <a:gd name="connsiteY3" fmla="*/ 295963 h 295963"/>
              <a:gd name="connsiteX4" fmla="*/ 0 w 2328145"/>
              <a:gd name="connsiteY4" fmla="*/ 0 h 295963"/>
              <a:gd name="connsiteX0" fmla="*/ 0 w 2328145"/>
              <a:gd name="connsiteY0" fmla="*/ 0 h 295963"/>
              <a:gd name="connsiteX1" fmla="*/ 2221388 w 2328145"/>
              <a:gd name="connsiteY1" fmla="*/ 2309 h 295963"/>
              <a:gd name="connsiteX2" fmla="*/ 2328145 w 2328145"/>
              <a:gd name="connsiteY2" fmla="*/ 295963 h 295963"/>
              <a:gd name="connsiteX3" fmla="*/ 0 w 2328145"/>
              <a:gd name="connsiteY3" fmla="*/ 295963 h 295963"/>
              <a:gd name="connsiteX4" fmla="*/ 0 w 2328145"/>
              <a:gd name="connsiteY4" fmla="*/ 0 h 295963"/>
              <a:gd name="connsiteX0" fmla="*/ 0 w 2294737"/>
              <a:gd name="connsiteY0" fmla="*/ 0 h 295963"/>
              <a:gd name="connsiteX1" fmla="*/ 2221388 w 2294737"/>
              <a:gd name="connsiteY1" fmla="*/ 2309 h 295963"/>
              <a:gd name="connsiteX2" fmla="*/ 2294737 w 2294737"/>
              <a:gd name="connsiteY2" fmla="*/ 293958 h 295963"/>
              <a:gd name="connsiteX3" fmla="*/ 0 w 2294737"/>
              <a:gd name="connsiteY3" fmla="*/ 295963 h 295963"/>
              <a:gd name="connsiteX4" fmla="*/ 0 w 2294737"/>
              <a:gd name="connsiteY4" fmla="*/ 0 h 295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4737" h="295963">
                <a:moveTo>
                  <a:pt x="0" y="0"/>
                </a:moveTo>
                <a:lnTo>
                  <a:pt x="2221388" y="2309"/>
                </a:lnTo>
                <a:lnTo>
                  <a:pt x="2294737" y="293958"/>
                </a:lnTo>
                <a:lnTo>
                  <a:pt x="0" y="295963"/>
                </a:lnTo>
                <a:lnTo>
                  <a:pt x="0" y="0"/>
                </a:lnTo>
                <a:close/>
              </a:path>
            </a:pathLst>
          </a:custGeom>
          <a:solidFill>
            <a:srgbClr val="F6B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78EFA5B-B0B9-4D45-9787-CD7CAFD69D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5218" y="6190190"/>
            <a:ext cx="582016" cy="67627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87DFF830-97E5-42D7-B51A-3A5CD5E4CDD9}"/>
              </a:ext>
            </a:extLst>
          </p:cNvPr>
          <p:cNvSpPr/>
          <p:nvPr userDrawn="1"/>
        </p:nvSpPr>
        <p:spPr>
          <a:xfrm>
            <a:off x="4386805" y="1367945"/>
            <a:ext cx="7805195" cy="720772"/>
          </a:xfrm>
          <a:prstGeom prst="rect">
            <a:avLst/>
          </a:prstGeom>
          <a:solidFill>
            <a:srgbClr val="F6B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8912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C5860BC-0846-4D17-ACDB-FC0179E1CCF1}"/>
              </a:ext>
            </a:extLst>
          </p:cNvPr>
          <p:cNvSpPr/>
          <p:nvPr userDrawn="1"/>
        </p:nvSpPr>
        <p:spPr>
          <a:xfrm>
            <a:off x="-1185" y="0"/>
            <a:ext cx="12192000" cy="6858000"/>
          </a:xfrm>
          <a:prstGeom prst="rect">
            <a:avLst/>
          </a:prstGeom>
          <a:gradFill>
            <a:gsLst>
              <a:gs pos="100000">
                <a:srgbClr val="3996FD">
                  <a:alpha val="24000"/>
                </a:srgbClr>
              </a:gs>
              <a:gs pos="0">
                <a:srgbClr val="02102C">
                  <a:alpha val="85000"/>
                </a:srgbClr>
              </a:gs>
              <a:gs pos="49000">
                <a:srgbClr val="03173F">
                  <a:alpha val="3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0A1141-20A2-4C99-942F-99CD35AD6FDF}"/>
              </a:ext>
            </a:extLst>
          </p:cNvPr>
          <p:cNvSpPr/>
          <p:nvPr userDrawn="1"/>
        </p:nvSpPr>
        <p:spPr>
          <a:xfrm>
            <a:off x="1414639" y="1366692"/>
            <a:ext cx="4561832" cy="504234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altLang="ko-KR" sz="28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ko-KR" altLang="en-US" sz="2800" b="1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 descr="실외, 건물, 거리, 인도이(가) 표시된 사진&#10;&#10;자동 생성된 설명">
            <a:extLst>
              <a:ext uri="{FF2B5EF4-FFF2-40B4-BE49-F238E27FC236}">
                <a16:creationId xmlns:a16="http://schemas.microsoft.com/office/drawing/2014/main" id="{0C3E08B9-4CE8-4986-BBD8-E7D74463CC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81057" y="738384"/>
            <a:ext cx="2824898" cy="2824898"/>
          </a:xfrm>
          <a:custGeom>
            <a:avLst/>
            <a:gdLst>
              <a:gd name="connsiteX0" fmla="*/ 1412449 w 2824898"/>
              <a:gd name="connsiteY0" fmla="*/ 0 h 2824898"/>
              <a:gd name="connsiteX1" fmla="*/ 2824898 w 2824898"/>
              <a:gd name="connsiteY1" fmla="*/ 1412449 h 2824898"/>
              <a:gd name="connsiteX2" fmla="*/ 1412449 w 2824898"/>
              <a:gd name="connsiteY2" fmla="*/ 2824898 h 2824898"/>
              <a:gd name="connsiteX3" fmla="*/ 0 w 2824898"/>
              <a:gd name="connsiteY3" fmla="*/ 1412449 h 2824898"/>
              <a:gd name="connsiteX4" fmla="*/ 1412449 w 2824898"/>
              <a:gd name="connsiteY4" fmla="*/ 0 h 2824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4898" h="2824898">
                <a:moveTo>
                  <a:pt x="1412449" y="0"/>
                </a:moveTo>
                <a:cubicBezTo>
                  <a:pt x="2192523" y="0"/>
                  <a:pt x="2824898" y="632375"/>
                  <a:pt x="2824898" y="1412449"/>
                </a:cubicBezTo>
                <a:cubicBezTo>
                  <a:pt x="2824898" y="2192523"/>
                  <a:pt x="2192523" y="2824898"/>
                  <a:pt x="1412449" y="2824898"/>
                </a:cubicBezTo>
                <a:cubicBezTo>
                  <a:pt x="632375" y="2824898"/>
                  <a:pt x="0" y="2192523"/>
                  <a:pt x="0" y="1412449"/>
                </a:cubicBezTo>
                <a:cubicBezTo>
                  <a:pt x="0" y="632375"/>
                  <a:pt x="632375" y="0"/>
                  <a:pt x="1412449" y="0"/>
                </a:cubicBezTo>
                <a:close/>
              </a:path>
            </a:pathLst>
          </a:custGeom>
          <a:effectLst>
            <a:softEdge rad="38100"/>
          </a:effectLst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7781C783-EF09-4381-8775-47AFF6F475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9285" y="6340755"/>
            <a:ext cx="1464765" cy="517245"/>
          </a:xfrm>
          <a:prstGeom prst="rect">
            <a:avLst/>
          </a:prstGeom>
        </p:spPr>
      </p:pic>
      <p:pic>
        <p:nvPicPr>
          <p:cNvPr id="3" name="그림 2" descr="실외, 건물, 도시이(가) 표시된 사진&#10;&#10;자동 생성된 설명">
            <a:extLst>
              <a:ext uri="{FF2B5EF4-FFF2-40B4-BE49-F238E27FC236}">
                <a16:creationId xmlns:a16="http://schemas.microsoft.com/office/drawing/2014/main" id="{160CB7B6-ECE3-43DE-B46D-C3AE84288BB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547" y="2083692"/>
            <a:ext cx="2824898" cy="2824898"/>
          </a:xfrm>
          <a:prstGeom prst="ellipse">
            <a:avLst/>
          </a:prstGeom>
          <a:ln>
            <a:noFill/>
          </a:ln>
          <a:effectLst>
            <a:softEdge rad="38100"/>
          </a:effectLst>
        </p:spPr>
      </p:pic>
      <p:pic>
        <p:nvPicPr>
          <p:cNvPr id="5" name="그림 4" descr="하늘, 실외, 키큰이(가) 표시된 사진&#10;&#10;자동 생성된 설명">
            <a:extLst>
              <a:ext uri="{FF2B5EF4-FFF2-40B4-BE49-F238E27FC236}">
                <a16:creationId xmlns:a16="http://schemas.microsoft.com/office/drawing/2014/main" id="{59FD9AEA-254A-4F3A-93DF-F1F23F33150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653" y="3429000"/>
            <a:ext cx="2824898" cy="2816604"/>
          </a:xfrm>
          <a:prstGeom prst="ellipse">
            <a:avLst/>
          </a:prstGeom>
          <a:ln>
            <a:noFill/>
          </a:ln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30447456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073" userDrawn="1">
          <p15:clr>
            <a:srgbClr val="FBAE40"/>
          </p15:clr>
        </p15:guide>
        <p15:guide id="2" pos="3591" userDrawn="1">
          <p15:clr>
            <a:srgbClr val="FBAE40"/>
          </p15:clr>
        </p15:guide>
        <p15:guide id="3" orient="horz" pos="1298" userDrawn="1">
          <p15:clr>
            <a:srgbClr val="FBAE40"/>
          </p15:clr>
        </p15:guide>
        <p15:guide id="4" orient="horz" pos="3929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574CFCC8-3A8A-41CB-89EB-C1F22B7920C0}"/>
              </a:ext>
            </a:extLst>
          </p:cNvPr>
          <p:cNvGrpSpPr/>
          <p:nvPr userDrawn="1"/>
        </p:nvGrpSpPr>
        <p:grpSpPr>
          <a:xfrm>
            <a:off x="-1057" y="0"/>
            <a:ext cx="12192000" cy="1174459"/>
            <a:chOff x="0" y="1677798"/>
            <a:chExt cx="9144000" cy="1174459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ACA8E18-15D8-4F2E-B346-B8A9A3B9D6FD}"/>
                </a:ext>
              </a:extLst>
            </p:cNvPr>
            <p:cNvSpPr/>
            <p:nvPr userDrawn="1"/>
          </p:nvSpPr>
          <p:spPr>
            <a:xfrm>
              <a:off x="0" y="1677798"/>
              <a:ext cx="9144000" cy="1174459"/>
            </a:xfrm>
            <a:prstGeom prst="rect">
              <a:avLst/>
            </a:prstGeom>
            <a:blipFill dpi="0" rotWithShape="1">
              <a:blip r:embed="rId2">
                <a:alphaModFix amt="6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702FC85-FBE5-4B71-944E-2837D44EEDA1}"/>
                </a:ext>
              </a:extLst>
            </p:cNvPr>
            <p:cNvSpPr/>
            <p:nvPr/>
          </p:nvSpPr>
          <p:spPr>
            <a:xfrm flipV="1">
              <a:off x="0" y="2290194"/>
              <a:ext cx="9144000" cy="562063"/>
            </a:xfrm>
            <a:prstGeom prst="rect">
              <a:avLst/>
            </a:prstGeom>
            <a:gradFill flip="none" rotWithShape="1">
              <a:gsLst>
                <a:gs pos="40000">
                  <a:schemeClr val="bg1">
                    <a:alpha val="50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12" name="양쪽 모서리가 둥근 사각형 10">
            <a:extLst>
              <a:ext uri="{FF2B5EF4-FFF2-40B4-BE49-F238E27FC236}">
                <a16:creationId xmlns:a16="http://schemas.microsoft.com/office/drawing/2014/main" id="{84647E39-BB8A-4127-93A9-C9384D2338D2}"/>
              </a:ext>
            </a:extLst>
          </p:cNvPr>
          <p:cNvSpPr/>
          <p:nvPr userDrawn="1"/>
        </p:nvSpPr>
        <p:spPr>
          <a:xfrm>
            <a:off x="-528" y="6778305"/>
            <a:ext cx="12192000" cy="7969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356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B655805-731D-4EB6-BD00-2DBA4B61E54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7" y="512763"/>
            <a:ext cx="12193057" cy="50323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0E4D17C0-4041-4FEA-B97A-EB26E51D13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9285" y="6245604"/>
            <a:ext cx="1464765" cy="51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349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" userDrawn="1">
          <p15:clr>
            <a:srgbClr val="FBAE40"/>
          </p15:clr>
        </p15:guide>
        <p15:guide id="2" orient="horz" pos="640" userDrawn="1">
          <p15:clr>
            <a:srgbClr val="FBAE40"/>
          </p15:clr>
        </p15:guide>
        <p15:guide id="3" orient="horz" pos="32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23F9A86-218E-4CFA-8BBE-DA73A7863CA6}"/>
              </a:ext>
            </a:extLst>
          </p:cNvPr>
          <p:cNvSpPr/>
          <p:nvPr userDrawn="1"/>
        </p:nvSpPr>
        <p:spPr>
          <a:xfrm>
            <a:off x="-121920" y="6190199"/>
            <a:ext cx="12435840" cy="80496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587EEF1-8981-4755-8635-9443CBA57D98}"/>
              </a:ext>
            </a:extLst>
          </p:cNvPr>
          <p:cNvSpPr/>
          <p:nvPr userDrawn="1"/>
        </p:nvSpPr>
        <p:spPr>
          <a:xfrm>
            <a:off x="-121920" y="2400301"/>
            <a:ext cx="12435840" cy="191501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i="1" dirty="0">
                <a:latin typeface="Arial" panose="020B0604020202020204" pitchFamily="34" charset="0"/>
                <a:cs typeface="Arial" panose="020B0604020202020204" pitchFamily="34" charset="0"/>
              </a:rPr>
              <a:t>Questions &amp; Answers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78C8B10-DB5A-43E1-A28C-D8876DD0E7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708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C5860BC-0846-4D17-ACDB-FC0179E1CCF1}"/>
              </a:ext>
            </a:extLst>
          </p:cNvPr>
          <p:cNvSpPr/>
          <p:nvPr userDrawn="1"/>
        </p:nvSpPr>
        <p:spPr>
          <a:xfrm>
            <a:off x="-1185" y="0"/>
            <a:ext cx="12192000" cy="6858000"/>
          </a:xfrm>
          <a:prstGeom prst="rect">
            <a:avLst/>
          </a:prstGeom>
          <a:gradFill>
            <a:gsLst>
              <a:gs pos="100000">
                <a:srgbClr val="3996FD">
                  <a:alpha val="24000"/>
                </a:srgbClr>
              </a:gs>
              <a:gs pos="0">
                <a:srgbClr val="02102C">
                  <a:alpha val="85000"/>
                </a:srgbClr>
              </a:gs>
              <a:gs pos="49000">
                <a:srgbClr val="03173F">
                  <a:alpha val="3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0A1141-20A2-4C99-942F-99CD35AD6FDF}"/>
              </a:ext>
            </a:extLst>
          </p:cNvPr>
          <p:cNvSpPr/>
          <p:nvPr userDrawn="1"/>
        </p:nvSpPr>
        <p:spPr>
          <a:xfrm>
            <a:off x="1414639" y="1366692"/>
            <a:ext cx="4561832" cy="504234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altLang="ko-KR" sz="28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ko-KR" altLang="en-US" sz="2800" b="1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 descr="실외, 건물, 거리, 인도이(가) 표시된 사진&#10;&#10;자동 생성된 설명">
            <a:extLst>
              <a:ext uri="{FF2B5EF4-FFF2-40B4-BE49-F238E27FC236}">
                <a16:creationId xmlns:a16="http://schemas.microsoft.com/office/drawing/2014/main" id="{0C3E08B9-4CE8-4986-BBD8-E7D74463CC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81057" y="738384"/>
            <a:ext cx="2824898" cy="2824898"/>
          </a:xfrm>
          <a:custGeom>
            <a:avLst/>
            <a:gdLst>
              <a:gd name="connsiteX0" fmla="*/ 1412449 w 2824898"/>
              <a:gd name="connsiteY0" fmla="*/ 0 h 2824898"/>
              <a:gd name="connsiteX1" fmla="*/ 2824898 w 2824898"/>
              <a:gd name="connsiteY1" fmla="*/ 1412449 h 2824898"/>
              <a:gd name="connsiteX2" fmla="*/ 1412449 w 2824898"/>
              <a:gd name="connsiteY2" fmla="*/ 2824898 h 2824898"/>
              <a:gd name="connsiteX3" fmla="*/ 0 w 2824898"/>
              <a:gd name="connsiteY3" fmla="*/ 1412449 h 2824898"/>
              <a:gd name="connsiteX4" fmla="*/ 1412449 w 2824898"/>
              <a:gd name="connsiteY4" fmla="*/ 0 h 2824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4898" h="2824898">
                <a:moveTo>
                  <a:pt x="1412449" y="0"/>
                </a:moveTo>
                <a:cubicBezTo>
                  <a:pt x="2192523" y="0"/>
                  <a:pt x="2824898" y="632375"/>
                  <a:pt x="2824898" y="1412449"/>
                </a:cubicBezTo>
                <a:cubicBezTo>
                  <a:pt x="2824898" y="2192523"/>
                  <a:pt x="2192523" y="2824898"/>
                  <a:pt x="1412449" y="2824898"/>
                </a:cubicBezTo>
                <a:cubicBezTo>
                  <a:pt x="632375" y="2824898"/>
                  <a:pt x="0" y="2192523"/>
                  <a:pt x="0" y="1412449"/>
                </a:cubicBezTo>
                <a:cubicBezTo>
                  <a:pt x="0" y="632375"/>
                  <a:pt x="632375" y="0"/>
                  <a:pt x="1412449" y="0"/>
                </a:cubicBezTo>
                <a:close/>
              </a:path>
            </a:pathLst>
          </a:custGeom>
          <a:effectLst>
            <a:softEdge rad="38100"/>
          </a:effectLst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7781C783-EF09-4381-8775-47AFF6F475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9285" y="6340755"/>
            <a:ext cx="1464765" cy="517245"/>
          </a:xfrm>
          <a:prstGeom prst="rect">
            <a:avLst/>
          </a:prstGeom>
        </p:spPr>
      </p:pic>
      <p:pic>
        <p:nvPicPr>
          <p:cNvPr id="3" name="그림 2" descr="실외, 건물, 도시이(가) 표시된 사진&#10;&#10;자동 생성된 설명">
            <a:extLst>
              <a:ext uri="{FF2B5EF4-FFF2-40B4-BE49-F238E27FC236}">
                <a16:creationId xmlns:a16="http://schemas.microsoft.com/office/drawing/2014/main" id="{160CB7B6-ECE3-43DE-B46D-C3AE84288BB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547" y="2083692"/>
            <a:ext cx="2824898" cy="2824898"/>
          </a:xfrm>
          <a:prstGeom prst="ellipse">
            <a:avLst/>
          </a:prstGeom>
          <a:ln>
            <a:noFill/>
          </a:ln>
          <a:effectLst>
            <a:softEdge rad="38100"/>
          </a:effectLst>
        </p:spPr>
      </p:pic>
      <p:pic>
        <p:nvPicPr>
          <p:cNvPr id="5" name="그림 4" descr="하늘, 실외, 키큰이(가) 표시된 사진&#10;&#10;자동 생성된 설명">
            <a:extLst>
              <a:ext uri="{FF2B5EF4-FFF2-40B4-BE49-F238E27FC236}">
                <a16:creationId xmlns:a16="http://schemas.microsoft.com/office/drawing/2014/main" id="{59FD9AEA-254A-4F3A-93DF-F1F23F33150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653" y="3429000"/>
            <a:ext cx="2824898" cy="2816604"/>
          </a:xfrm>
          <a:prstGeom prst="ellipse">
            <a:avLst/>
          </a:prstGeom>
          <a:ln>
            <a:noFill/>
          </a:ln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40393002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073">
          <p15:clr>
            <a:srgbClr val="FBAE40"/>
          </p15:clr>
        </p15:guide>
        <p15:guide id="2" pos="3591">
          <p15:clr>
            <a:srgbClr val="FBAE40"/>
          </p15:clr>
        </p15:guide>
        <p15:guide id="3" orient="horz" pos="1298">
          <p15:clr>
            <a:srgbClr val="FBAE40"/>
          </p15:clr>
        </p15:guide>
        <p15:guide id="4" orient="horz" pos="392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574CFCC8-3A8A-41CB-89EB-C1F22B7920C0}"/>
              </a:ext>
            </a:extLst>
          </p:cNvPr>
          <p:cNvGrpSpPr/>
          <p:nvPr userDrawn="1"/>
        </p:nvGrpSpPr>
        <p:grpSpPr>
          <a:xfrm>
            <a:off x="-1057" y="0"/>
            <a:ext cx="12192000" cy="1174459"/>
            <a:chOff x="0" y="1677798"/>
            <a:chExt cx="9144000" cy="1174459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ACA8E18-15D8-4F2E-B346-B8A9A3B9D6FD}"/>
                </a:ext>
              </a:extLst>
            </p:cNvPr>
            <p:cNvSpPr/>
            <p:nvPr userDrawn="1"/>
          </p:nvSpPr>
          <p:spPr>
            <a:xfrm>
              <a:off x="0" y="1677798"/>
              <a:ext cx="9144000" cy="1174459"/>
            </a:xfrm>
            <a:prstGeom prst="rect">
              <a:avLst/>
            </a:prstGeom>
            <a:blipFill dpi="0" rotWithShape="1">
              <a:blip r:embed="rId2">
                <a:alphaModFix amt="6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702FC85-FBE5-4B71-944E-2837D44EEDA1}"/>
                </a:ext>
              </a:extLst>
            </p:cNvPr>
            <p:cNvSpPr/>
            <p:nvPr/>
          </p:nvSpPr>
          <p:spPr>
            <a:xfrm flipV="1">
              <a:off x="0" y="2290194"/>
              <a:ext cx="9144000" cy="562063"/>
            </a:xfrm>
            <a:prstGeom prst="rect">
              <a:avLst/>
            </a:prstGeom>
            <a:gradFill flip="none" rotWithShape="1">
              <a:gsLst>
                <a:gs pos="40000">
                  <a:schemeClr val="bg1">
                    <a:alpha val="50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12" name="양쪽 모서리가 둥근 사각형 10">
            <a:extLst>
              <a:ext uri="{FF2B5EF4-FFF2-40B4-BE49-F238E27FC236}">
                <a16:creationId xmlns:a16="http://schemas.microsoft.com/office/drawing/2014/main" id="{84647E39-BB8A-4127-93A9-C9384D2338D2}"/>
              </a:ext>
            </a:extLst>
          </p:cNvPr>
          <p:cNvSpPr/>
          <p:nvPr userDrawn="1"/>
        </p:nvSpPr>
        <p:spPr>
          <a:xfrm>
            <a:off x="-528" y="6778305"/>
            <a:ext cx="12192000" cy="7969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356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B655805-731D-4EB6-BD00-2DBA4B61E54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7" y="512763"/>
            <a:ext cx="12193057" cy="50323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0E4D17C0-4041-4FEA-B97A-EB26E51D13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9285" y="6245604"/>
            <a:ext cx="1464765" cy="51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939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">
          <p15:clr>
            <a:srgbClr val="FBAE40"/>
          </p15:clr>
        </p15:guide>
        <p15:guide id="2" orient="horz" pos="640">
          <p15:clr>
            <a:srgbClr val="FBAE40"/>
          </p15:clr>
        </p15:guide>
        <p15:guide id="3" orient="horz" pos="32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23F9A86-218E-4CFA-8BBE-DA73A7863CA6}"/>
              </a:ext>
            </a:extLst>
          </p:cNvPr>
          <p:cNvSpPr/>
          <p:nvPr userDrawn="1"/>
        </p:nvSpPr>
        <p:spPr>
          <a:xfrm>
            <a:off x="-121920" y="6190199"/>
            <a:ext cx="12435840" cy="80496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587EEF1-8981-4755-8635-9443CBA57D98}"/>
              </a:ext>
            </a:extLst>
          </p:cNvPr>
          <p:cNvSpPr/>
          <p:nvPr userDrawn="1"/>
        </p:nvSpPr>
        <p:spPr>
          <a:xfrm>
            <a:off x="-121920" y="2400301"/>
            <a:ext cx="12435840" cy="191501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i="1" dirty="0">
                <a:latin typeface="Arial" panose="020B0604020202020204" pitchFamily="34" charset="0"/>
                <a:cs typeface="Arial" panose="020B0604020202020204" pitchFamily="34" charset="0"/>
              </a:rPr>
              <a:t>Questions &amp; Answers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78C8B10-DB5A-43E1-A28C-D8876DD0E7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56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F83F-81D8-4042-B1ED-AFFC3D49C953}" type="datetime1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7825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1B28B-2797-4138-B09B-79A5F08C6DF2}" type="datetime1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961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6BD70-17D5-4BDC-ABD4-DC515E793B68}" type="datetime1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299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1C60-9A4D-4A82-B3E5-1890798E4528}" type="datetime1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3707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C90F7-88E6-4ECC-AD85-CE8D2B843A49}" type="datetime1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272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B32A9-6C25-42F3-8DC8-46039D791D4A}" type="datetime1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5EC69-459C-4E03-9C92-09D3804A6FF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6D9FA9DA-2E4B-4D2F-9970-2DD2D9D0C698}"/>
              </a:ext>
            </a:extLst>
          </p:cNvPr>
          <p:cNvSpPr txBox="1">
            <a:spLocks/>
          </p:cNvSpPr>
          <p:nvPr userDrawn="1"/>
        </p:nvSpPr>
        <p:spPr>
          <a:xfrm>
            <a:off x="5472302" y="6484641"/>
            <a:ext cx="12463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45EC69-459C-4E03-9C92-09D3804A6FF1}" type="slidenum">
              <a:rPr lang="ko-KR" altLang="en-US" smtClean="0">
                <a:solidFill>
                  <a:schemeClr val="tx1"/>
                </a:solidFill>
              </a:rPr>
              <a:pPr algn="ctr"/>
              <a:t>‹#›</a:t>
            </a:fld>
            <a:r>
              <a:rPr lang="en-US" altLang="ko-KR" dirty="0">
                <a:solidFill>
                  <a:schemeClr val="tx1"/>
                </a:solidFill>
              </a:rPr>
              <a:t>/23</a:t>
            </a:r>
          </a:p>
        </p:txBody>
      </p:sp>
    </p:spTree>
    <p:extLst>
      <p:ext uri="{BB962C8B-B14F-4D97-AF65-F5344CB8AC3E}">
        <p14:creationId xmlns:p14="http://schemas.microsoft.com/office/powerpoint/2010/main" val="1283193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61" r:id="rId15"/>
    <p:sldLayoutId id="2147483662" r:id="rId16"/>
    <p:sldLayoutId id="2147483660" r:id="rId17"/>
    <p:sldLayoutId id="2147483663" r:id="rId18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9DA0861-348D-448D-9BC3-888D16264750}"/>
              </a:ext>
            </a:extLst>
          </p:cNvPr>
          <p:cNvSpPr txBox="1"/>
          <p:nvPr/>
        </p:nvSpPr>
        <p:spPr>
          <a:xfrm>
            <a:off x="9886561" y="2160824"/>
            <a:ext cx="2305439" cy="698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ko-KR" altLang="en-US" sz="1600" b="1" dirty="0">
                <a:cs typeface="Times New Roman" panose="02020603050405020304" pitchFamily="18" charset="0"/>
              </a:rPr>
              <a:t>컴퓨터</a:t>
            </a:r>
            <a:r>
              <a:rPr lang="en-US" altLang="ko-KR" sz="1600" b="1" dirty="0">
                <a:cs typeface="Times New Roman" panose="02020603050405020304" pitchFamily="18" charset="0"/>
              </a:rPr>
              <a:t>AI</a:t>
            </a:r>
            <a:r>
              <a:rPr lang="ko-KR" altLang="en-US" sz="1600" b="1" dirty="0">
                <a:cs typeface="Times New Roman" panose="02020603050405020304" pitchFamily="18" charset="0"/>
              </a:rPr>
              <a:t>공학부</a:t>
            </a:r>
            <a:endParaRPr lang="en-US" altLang="ko-KR" sz="1600" b="1" dirty="0">
              <a:cs typeface="Times New Roman" panose="02020603050405020304" pitchFamily="18" charset="0"/>
            </a:endParaRPr>
          </a:p>
          <a:p>
            <a:pPr algn="r">
              <a:lnSpc>
                <a:spcPct val="130000"/>
              </a:lnSpc>
            </a:pPr>
            <a:r>
              <a:rPr lang="en-US" altLang="ko-KR" sz="1600" b="1" dirty="0">
                <a:cs typeface="Times New Roman" panose="02020603050405020304" pitchFamily="18" charset="0"/>
              </a:rPr>
              <a:t>2024</a:t>
            </a:r>
            <a:r>
              <a:rPr lang="ko-KR" altLang="en-US" sz="1600" b="1" dirty="0">
                <a:cs typeface="Times New Roman" panose="02020603050405020304" pitchFamily="18" charset="0"/>
              </a:rPr>
              <a:t>년 </a:t>
            </a:r>
            <a:r>
              <a:rPr lang="en-US" altLang="ko-KR" sz="1600" b="1" dirty="0">
                <a:cs typeface="Times New Roman" panose="02020603050405020304" pitchFamily="18" charset="0"/>
              </a:rPr>
              <a:t>2</a:t>
            </a:r>
            <a:r>
              <a:rPr lang="ko-KR" altLang="en-US" sz="1600" b="1" dirty="0">
                <a:cs typeface="Times New Roman" panose="02020603050405020304" pitchFamily="18" charset="0"/>
              </a:rPr>
              <a:t>학기 </a:t>
            </a:r>
            <a:r>
              <a:rPr lang="ko-KR" altLang="en-US" sz="1600" b="1" dirty="0" err="1">
                <a:cs typeface="Times New Roman" panose="02020603050405020304" pitchFamily="18" charset="0"/>
              </a:rPr>
              <a:t>머신러닝</a:t>
            </a:r>
            <a:endParaRPr lang="en-US" altLang="ko-KR" sz="1600" b="1" dirty="0">
              <a:cs typeface="Times New Roman" panose="02020603050405020304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9452E19-70B1-4C6B-84F2-C7054A483C8A}"/>
              </a:ext>
            </a:extLst>
          </p:cNvPr>
          <p:cNvSpPr/>
          <p:nvPr/>
        </p:nvSpPr>
        <p:spPr>
          <a:xfrm>
            <a:off x="4702593" y="1357077"/>
            <a:ext cx="6766318" cy="7207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altLang="ko-KR" sz="2400" b="1" spc="-1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Multilayer Perceptron - </a:t>
            </a:r>
            <a:r>
              <a:rPr lang="ko-KR" altLang="en-US" sz="2400" b="1" spc="-1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실습</a:t>
            </a: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697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601EF7-5691-58C5-DC39-A8AD69121670}"/>
              </a:ext>
            </a:extLst>
          </p:cNvPr>
          <p:cNvSpPr txBox="1"/>
          <p:nvPr/>
        </p:nvSpPr>
        <p:spPr>
          <a:xfrm>
            <a:off x="82550" y="1076899"/>
            <a:ext cx="5299849" cy="1200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b="1" dirty="0">
                <a:solidFill>
                  <a:prstClr val="black"/>
                </a:solidFill>
                <a:latin typeface="Arial"/>
                <a:ea typeface="맑은 고딕"/>
              </a:rPr>
              <a:t>Dataset: </a:t>
            </a:r>
            <a:r>
              <a:rPr lang="en-US" altLang="ko-KR" b="1" dirty="0" err="1">
                <a:solidFill>
                  <a:prstClr val="black"/>
                </a:solidFill>
                <a:latin typeface="Arial"/>
                <a:ea typeface="맑은 고딕"/>
              </a:rPr>
              <a:t>kc_house_data</a:t>
            </a:r>
            <a:endParaRPr lang="en-US" altLang="ko-KR" b="1" dirty="0">
              <a:solidFill>
                <a:prstClr val="black"/>
              </a:solidFill>
              <a:latin typeface="Arial"/>
              <a:ea typeface="맑은 고딕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2014 ~ 2015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년 사이 판매된 주택 가격 데이터셋</a:t>
            </a:r>
            <a:endParaRPr lang="en-US" altLang="ko-KR" sz="1600" dirty="0">
              <a:solidFill>
                <a:prstClr val="black"/>
              </a:solidFill>
              <a:latin typeface="Arial"/>
              <a:ea typeface="맑은 고딕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21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개 변수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, 21,613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개 데이터로 구성됨</a:t>
            </a:r>
            <a:endParaRPr lang="en-US" altLang="ko-KR" sz="1600" dirty="0">
              <a:solidFill>
                <a:prstClr val="black"/>
              </a:solidFill>
              <a:latin typeface="Arial"/>
              <a:ea typeface="맑은 고딕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3423784-36D0-854F-1BB0-0AC01937D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840" y="2087719"/>
            <a:ext cx="5425440" cy="4177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F2A922-7129-3678-AEF3-F3EE7FDF8691}"/>
              </a:ext>
            </a:extLst>
          </p:cNvPr>
          <p:cNvSpPr txBox="1"/>
          <p:nvPr/>
        </p:nvSpPr>
        <p:spPr>
          <a:xfrm>
            <a:off x="5994648" y="174916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/>
              <a:t>가격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2B3361-1014-2A27-ACFC-51EE8481650D}"/>
              </a:ext>
            </a:extLst>
          </p:cNvPr>
          <p:cNvSpPr txBox="1"/>
          <p:nvPr/>
        </p:nvSpPr>
        <p:spPr>
          <a:xfrm>
            <a:off x="7618739" y="174916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/>
              <a:t>침실</a:t>
            </a:r>
            <a:endParaRPr lang="ko-KR" altLang="en-US" sz="1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BD2B57-2494-04BF-EC51-0F4E8656440A}"/>
              </a:ext>
            </a:extLst>
          </p:cNvPr>
          <p:cNvSpPr txBox="1"/>
          <p:nvPr/>
        </p:nvSpPr>
        <p:spPr>
          <a:xfrm>
            <a:off x="8923308" y="174916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/>
              <a:t>화장실</a:t>
            </a:r>
            <a:endParaRPr lang="ko-KR" altLang="en-US" sz="16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B6152F-71C9-3F6B-E696-3D7E05F4B38C}"/>
              </a:ext>
            </a:extLst>
          </p:cNvPr>
          <p:cNvSpPr txBox="1"/>
          <p:nvPr/>
        </p:nvSpPr>
        <p:spPr>
          <a:xfrm>
            <a:off x="10394180" y="174916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/>
              <a:t>크기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9C0154-ED73-B868-2F9F-B40651B9226D}"/>
              </a:ext>
            </a:extLst>
          </p:cNvPr>
          <p:cNvSpPr txBox="1"/>
          <p:nvPr/>
        </p:nvSpPr>
        <p:spPr>
          <a:xfrm>
            <a:off x="11464942" y="1749165"/>
            <a:ext cx="389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…</a:t>
            </a:r>
            <a:endParaRPr lang="ko-KR" altLang="en-US" sz="16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A1F553-2B97-2751-7D7F-1D4EB5334797}"/>
              </a:ext>
            </a:extLst>
          </p:cNvPr>
          <p:cNvSpPr txBox="1"/>
          <p:nvPr/>
        </p:nvSpPr>
        <p:spPr>
          <a:xfrm>
            <a:off x="11464942" y="4176569"/>
            <a:ext cx="389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…</a:t>
            </a:r>
            <a:endParaRPr lang="ko-KR" altLang="en-US" sz="16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22E3AA-1AF1-F29F-0143-D06C4F155DBE}"/>
              </a:ext>
            </a:extLst>
          </p:cNvPr>
          <p:cNvSpPr txBox="1"/>
          <p:nvPr/>
        </p:nvSpPr>
        <p:spPr>
          <a:xfrm>
            <a:off x="157480" y="6466840"/>
            <a:ext cx="40767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/>
              <a:t>https://www.kaggle.com/datasets/shivachandel/kc-house-data/</a:t>
            </a:r>
            <a:endParaRPr lang="ko-KR" alt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F4D604-54BE-3571-55C4-5CC8998D8BCB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500" b="1" dirty="0">
                <a:solidFill>
                  <a:prstClr val="white"/>
                </a:solidFill>
                <a:latin typeface="Arial"/>
                <a:ea typeface="맑은 고딕"/>
              </a:rPr>
              <a:t>실습 개요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6489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Single Layer Perceptron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133A3864-0FCF-D8E0-2EAF-EA4B065C4A3A}"/>
              </a:ext>
            </a:extLst>
          </p:cNvPr>
          <p:cNvSpPr/>
          <p:nvPr/>
        </p:nvSpPr>
        <p:spPr>
          <a:xfrm>
            <a:off x="1892021" y="3280198"/>
            <a:ext cx="480738" cy="48073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560FA6D-E420-62C5-00CE-8FBD5F9B5B8A}"/>
              </a:ext>
            </a:extLst>
          </p:cNvPr>
          <p:cNvSpPr/>
          <p:nvPr/>
        </p:nvSpPr>
        <p:spPr>
          <a:xfrm>
            <a:off x="1892021" y="4948361"/>
            <a:ext cx="480738" cy="48073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03C84AC-6A19-ECE1-585A-463DA144DD22}"/>
              </a:ext>
            </a:extLst>
          </p:cNvPr>
          <p:cNvSpPr/>
          <p:nvPr/>
        </p:nvSpPr>
        <p:spPr>
          <a:xfrm>
            <a:off x="4130059" y="3280198"/>
            <a:ext cx="480738" cy="48073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09A69E6-F83B-B91A-15DC-6DA4F84F35E0}"/>
              </a:ext>
            </a:extLst>
          </p:cNvPr>
          <p:cNvCxnSpPr>
            <a:cxnSpLocks/>
            <a:stCxn id="3" idx="6"/>
            <a:endCxn id="5" idx="2"/>
          </p:cNvCxnSpPr>
          <p:nvPr/>
        </p:nvCxnSpPr>
        <p:spPr>
          <a:xfrm>
            <a:off x="2372759" y="3520566"/>
            <a:ext cx="17573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272C9E9-7891-3AE6-39C2-68AC24633E9E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 flipV="1">
            <a:off x="2372759" y="3520566"/>
            <a:ext cx="1757300" cy="166816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F3BC9DA-B0A4-78A8-BCF6-6D6459C181E5}"/>
                  </a:ext>
                </a:extLst>
              </p:cNvPr>
              <p:cNvSpPr txBox="1"/>
              <p:nvPr/>
            </p:nvSpPr>
            <p:spPr>
              <a:xfrm>
                <a:off x="6919708" y="3010218"/>
                <a:ext cx="1400017" cy="102047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F3BC9DA-B0A4-78A8-BCF6-6D6459C181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9708" y="3010218"/>
                <a:ext cx="1400017" cy="102047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BBA8177-9425-009F-D890-8276816BBCEC}"/>
                  </a:ext>
                </a:extLst>
              </p:cNvPr>
              <p:cNvSpPr txBox="1"/>
              <p:nvPr/>
            </p:nvSpPr>
            <p:spPr>
              <a:xfrm>
                <a:off x="8474660" y="3010218"/>
                <a:ext cx="1016111" cy="102047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BBA8177-9425-009F-D890-8276816BBC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4660" y="3010218"/>
                <a:ext cx="1016111" cy="102047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1C35C5A-C21F-E7A2-6336-52073B85AF14}"/>
                  </a:ext>
                </a:extLst>
              </p:cNvPr>
              <p:cNvSpPr txBox="1"/>
              <p:nvPr/>
            </p:nvSpPr>
            <p:spPr>
              <a:xfrm>
                <a:off x="9969437" y="3314211"/>
                <a:ext cx="1016111" cy="41248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ko-KR" altLang="en-US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1C35C5A-C21F-E7A2-6336-52073B85AF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9437" y="3314211"/>
                <a:ext cx="1016111" cy="412485"/>
              </a:xfrm>
              <a:prstGeom prst="rect">
                <a:avLst/>
              </a:prstGeom>
              <a:blipFill>
                <a:blip r:embed="rId4"/>
                <a:stretch>
                  <a:fillRect t="-2985" b="-208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54D9741E-A4EC-CE2D-DA63-56F67184906B}"/>
              </a:ext>
            </a:extLst>
          </p:cNvPr>
          <p:cNvSpPr txBox="1"/>
          <p:nvPr/>
        </p:nvSpPr>
        <p:spPr>
          <a:xfrm>
            <a:off x="7645656" y="4229442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Nx2</a:t>
            </a:r>
            <a:endParaRPr lang="ko-KR" alt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0B290F-A907-C3EB-1683-F6DBB1690230}"/>
              </a:ext>
            </a:extLst>
          </p:cNvPr>
          <p:cNvSpPr txBox="1"/>
          <p:nvPr/>
        </p:nvSpPr>
        <p:spPr>
          <a:xfrm>
            <a:off x="8956652" y="4229442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Nx1</a:t>
            </a:r>
            <a:endParaRPr lang="ko-KR" altLang="en-US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FEF9B0-6093-D28B-2F7C-BC04D3599F72}"/>
              </a:ext>
            </a:extLst>
          </p:cNvPr>
          <p:cNvSpPr txBox="1"/>
          <p:nvPr/>
        </p:nvSpPr>
        <p:spPr>
          <a:xfrm>
            <a:off x="10503025" y="422944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2x1</a:t>
            </a:r>
            <a:endParaRPr lang="ko-KR" alt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EBFF98-935C-1016-96EC-7DBA9BAAAAA5}"/>
              </a:ext>
            </a:extLst>
          </p:cNvPr>
          <p:cNvSpPr txBox="1"/>
          <p:nvPr/>
        </p:nvSpPr>
        <p:spPr>
          <a:xfrm>
            <a:off x="7875008" y="2627544"/>
            <a:ext cx="4651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FF0000"/>
                </a:solidFill>
              </a:rPr>
              <a:t>bias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633CFCA-0BE6-2631-5D82-F80FB666976F}"/>
                  </a:ext>
                </a:extLst>
              </p:cNvPr>
              <p:cNvSpPr txBox="1"/>
              <p:nvPr/>
            </p:nvSpPr>
            <p:spPr>
              <a:xfrm>
                <a:off x="7078764" y="5064457"/>
                <a:ext cx="796244" cy="2844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ko-KR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633CFCA-0BE6-2631-5D82-F80FB66697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8764" y="5064457"/>
                <a:ext cx="796244" cy="284437"/>
              </a:xfrm>
              <a:prstGeom prst="rect">
                <a:avLst/>
              </a:prstGeom>
              <a:blipFill>
                <a:blip r:embed="rId5"/>
                <a:stretch>
                  <a:fillRect l="-5344" t="-17391" r="-38931" b="-1087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10BF2B2F-331E-014D-1F39-228E52373A38}"/>
                  </a:ext>
                </a:extLst>
              </p:cNvPr>
              <p:cNvSpPr txBox="1"/>
              <p:nvPr/>
            </p:nvSpPr>
            <p:spPr>
              <a:xfrm>
                <a:off x="7078764" y="5525041"/>
                <a:ext cx="1742272" cy="6707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𝐿𝑜𝑠𝑠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𝑌</m:t>
                              </m:r>
                            </m:e>
                          </m:acc>
                        </m:e>
                      </m:nary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10BF2B2F-331E-014D-1F39-228E52373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8764" y="5525041"/>
                <a:ext cx="1742272" cy="67076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DE8A1DBC-7397-5428-40B9-0B3E8B9F73C8}"/>
              </a:ext>
            </a:extLst>
          </p:cNvPr>
          <p:cNvSpPr txBox="1"/>
          <p:nvPr/>
        </p:nvSpPr>
        <p:spPr>
          <a:xfrm>
            <a:off x="287176" y="3280198"/>
            <a:ext cx="13644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주택</a:t>
            </a:r>
            <a:r>
              <a:rPr lang="en-US" altLang="ko-KR" dirty="0"/>
              <a:t> </a:t>
            </a:r>
            <a:r>
              <a:rPr lang="ko-KR" altLang="en-US" dirty="0"/>
              <a:t>크기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en-US" altLang="ko-KR" dirty="0" err="1"/>
              <a:t>sqft_living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925B7A-4C71-D517-BE4A-14A6A3FBE3DD}"/>
              </a:ext>
            </a:extLst>
          </p:cNvPr>
          <p:cNvSpPr txBox="1"/>
          <p:nvPr/>
        </p:nvSpPr>
        <p:spPr>
          <a:xfrm>
            <a:off x="427150" y="500406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bias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A59DDE1-72BC-5154-1C8C-7F139582845E}"/>
                  </a:ext>
                </a:extLst>
              </p:cNvPr>
              <p:cNvSpPr txBox="1"/>
              <p:nvPr/>
            </p:nvSpPr>
            <p:spPr>
              <a:xfrm>
                <a:off x="2983516" y="3047165"/>
                <a:ext cx="4254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𝑤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A59DDE1-72BC-5154-1C8C-7F13958284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3516" y="3047165"/>
                <a:ext cx="42543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464B833F-0232-D038-1379-DCD49ADB4A3B}"/>
                  </a:ext>
                </a:extLst>
              </p:cNvPr>
              <p:cNvSpPr txBox="1"/>
              <p:nvPr/>
            </p:nvSpPr>
            <p:spPr>
              <a:xfrm>
                <a:off x="2983516" y="3894552"/>
                <a:ext cx="3788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464B833F-0232-D038-1379-DCD49ADB4A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3516" y="3894552"/>
                <a:ext cx="378885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0835ADCC-3AA2-FF48-83B1-796EDD690312}"/>
              </a:ext>
            </a:extLst>
          </p:cNvPr>
          <p:cNvSpPr txBox="1"/>
          <p:nvPr/>
        </p:nvSpPr>
        <p:spPr>
          <a:xfrm>
            <a:off x="82550" y="1076899"/>
            <a:ext cx="6455613" cy="1200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b="1" dirty="0">
                <a:solidFill>
                  <a:prstClr val="black"/>
                </a:solidFill>
                <a:latin typeface="Arial"/>
                <a:ea typeface="맑은 고딕"/>
              </a:rPr>
              <a:t>단일 변수를 사용한 예측</a:t>
            </a:r>
            <a:endParaRPr lang="en-US" altLang="ko-KR" b="1" dirty="0">
              <a:solidFill>
                <a:prstClr val="black"/>
              </a:solidFill>
              <a:latin typeface="Arial"/>
              <a:ea typeface="맑은 고딕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주택 크기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(</a:t>
            </a:r>
            <a:r>
              <a:rPr lang="en-US" altLang="ko-KR" sz="1600" dirty="0" err="1">
                <a:solidFill>
                  <a:prstClr val="black"/>
                </a:solidFill>
                <a:latin typeface="Arial"/>
                <a:ea typeface="맑은 고딕"/>
              </a:rPr>
              <a:t>sqft_living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)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 변수를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사용한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single layer perceptron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Linear regression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의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gradient descent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방법과 동일</a:t>
            </a:r>
            <a:endParaRPr lang="en-US" altLang="ko-KR" sz="1600" dirty="0">
              <a:solidFill>
                <a:prstClr val="black"/>
              </a:solidFill>
              <a:latin typeface="Arial"/>
              <a:ea typeface="맑은 고딕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D6D3C58-3435-8CF9-1A55-91CB2EFDC513}"/>
              </a:ext>
            </a:extLst>
          </p:cNvPr>
          <p:cNvSpPr txBox="1"/>
          <p:nvPr/>
        </p:nvSpPr>
        <p:spPr>
          <a:xfrm>
            <a:off x="4832582" y="3280198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주택</a:t>
            </a:r>
            <a:r>
              <a:rPr lang="en-US" altLang="ko-KR" dirty="0"/>
              <a:t> </a:t>
            </a:r>
            <a:r>
              <a:rPr lang="ko-KR" altLang="en-US" dirty="0"/>
              <a:t>가격</a:t>
            </a:r>
            <a:endParaRPr lang="en-US" altLang="ko-KR" dirty="0"/>
          </a:p>
          <a:p>
            <a:r>
              <a:rPr lang="en-US" altLang="ko-KR" dirty="0"/>
              <a:t>(price)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2368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Single Layer Perceptron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835ADCC-3AA2-FF48-83B1-796EDD690312}"/>
              </a:ext>
            </a:extLst>
          </p:cNvPr>
          <p:cNvSpPr txBox="1"/>
          <p:nvPr/>
        </p:nvSpPr>
        <p:spPr>
          <a:xfrm>
            <a:off x="82550" y="1076899"/>
            <a:ext cx="6455613" cy="1200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b="1" dirty="0">
                <a:solidFill>
                  <a:prstClr val="black"/>
                </a:solidFill>
                <a:latin typeface="Arial"/>
                <a:ea typeface="맑은 고딕"/>
              </a:rPr>
              <a:t>단일 변수를 사용한 예측</a:t>
            </a:r>
            <a:endParaRPr lang="en-US" altLang="ko-KR" b="1" dirty="0">
              <a:solidFill>
                <a:prstClr val="black"/>
              </a:solidFill>
              <a:latin typeface="Arial"/>
              <a:ea typeface="맑은 고딕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주택 크기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(</a:t>
            </a:r>
            <a:r>
              <a:rPr lang="en-US" altLang="ko-KR" sz="1600" dirty="0" err="1">
                <a:solidFill>
                  <a:prstClr val="black"/>
                </a:solidFill>
                <a:latin typeface="Arial"/>
                <a:ea typeface="맑은 고딕"/>
              </a:rPr>
              <a:t>sqft_living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)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 변수를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사용한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single layer perceptron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Linear regression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의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gradient descent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방법과 동일</a:t>
            </a:r>
            <a:endParaRPr lang="en-US" altLang="ko-KR" sz="1600" dirty="0">
              <a:solidFill>
                <a:prstClr val="black"/>
              </a:solidFill>
              <a:latin typeface="Arial"/>
              <a:ea typeface="맑은 고딕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0007690-05A0-D1B6-A884-EAB69995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04" y="2588409"/>
            <a:ext cx="4464656" cy="242399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B7A57BC-8A20-0174-5C95-3FD44217F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04" y="5108831"/>
            <a:ext cx="2821207" cy="1477320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F47EEDA0-DA8F-757F-58CD-18F0D89E6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3238" y="2588409"/>
            <a:ext cx="6592587" cy="2992561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8839F208-4E0A-34A2-A5B0-5D51BCA1EE5B}"/>
              </a:ext>
            </a:extLst>
          </p:cNvPr>
          <p:cNvSpPr/>
          <p:nvPr/>
        </p:nvSpPr>
        <p:spPr>
          <a:xfrm>
            <a:off x="1186543" y="3581400"/>
            <a:ext cx="3570514" cy="4245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DDDF2EDF-73FA-336C-B3AE-BB3A775A556C}"/>
              </a:ext>
            </a:extLst>
          </p:cNvPr>
          <p:cNvCxnSpPr>
            <a:cxnSpLocks/>
            <a:stCxn id="37" idx="3"/>
          </p:cNvCxnSpPr>
          <p:nvPr/>
        </p:nvCxnSpPr>
        <p:spPr>
          <a:xfrm>
            <a:off x="4757057" y="3793672"/>
            <a:ext cx="482909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860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Single Layer Perceptron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835ADCC-3AA2-FF48-83B1-796EDD690312}"/>
              </a:ext>
            </a:extLst>
          </p:cNvPr>
          <p:cNvSpPr txBox="1"/>
          <p:nvPr/>
        </p:nvSpPr>
        <p:spPr>
          <a:xfrm>
            <a:off x="82550" y="1076899"/>
            <a:ext cx="6455613" cy="1200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b="1" dirty="0">
                <a:solidFill>
                  <a:prstClr val="black"/>
                </a:solidFill>
                <a:latin typeface="Arial"/>
                <a:ea typeface="맑은 고딕"/>
              </a:rPr>
              <a:t>단일 변수를 사용한 예측</a:t>
            </a:r>
            <a:endParaRPr lang="en-US" altLang="ko-KR" b="1" dirty="0">
              <a:solidFill>
                <a:prstClr val="black"/>
              </a:solidFill>
              <a:latin typeface="Arial"/>
              <a:ea typeface="맑은 고딕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주택 크기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(</a:t>
            </a:r>
            <a:r>
              <a:rPr lang="en-US" altLang="ko-KR" sz="1600" dirty="0" err="1">
                <a:solidFill>
                  <a:prstClr val="black"/>
                </a:solidFill>
                <a:latin typeface="Arial"/>
                <a:ea typeface="맑은 고딕"/>
              </a:rPr>
              <a:t>sqft_living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)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 변수를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사용한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single layer perceptron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Linear regression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의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gradient descent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방법과 동일</a:t>
            </a:r>
            <a:endParaRPr lang="en-US" altLang="ko-KR" sz="1600" dirty="0">
              <a:solidFill>
                <a:prstClr val="black"/>
              </a:solidFill>
              <a:latin typeface="Arial"/>
              <a:ea typeface="맑은 고딕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0007690-05A0-D1B6-A884-EAB69995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04" y="2588409"/>
            <a:ext cx="4464656" cy="242399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B7A57BC-8A20-0174-5C95-3FD44217F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04" y="5108831"/>
            <a:ext cx="2821207" cy="1477320"/>
          </a:xfrm>
          <a:prstGeom prst="rect">
            <a:avLst/>
          </a:prstGeom>
        </p:spPr>
      </p:pic>
      <p:pic>
        <p:nvPicPr>
          <p:cNvPr id="19" name="그림 18" descr="스크린샷, 그래프, 라인, 도표이(가) 표시된 사진&#10;&#10;자동 생성된 설명">
            <a:extLst>
              <a:ext uri="{FF2B5EF4-FFF2-40B4-BE49-F238E27FC236}">
                <a16:creationId xmlns:a16="http://schemas.microsoft.com/office/drawing/2014/main" id="{C225A911-BA39-F4FB-3952-2ADBEB4959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695" y="3011639"/>
            <a:ext cx="2896327" cy="219287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7966017-8BFE-676D-C8A5-16FDA29C568A}"/>
              </a:ext>
            </a:extLst>
          </p:cNvPr>
          <p:cNvSpPr txBox="1"/>
          <p:nvPr/>
        </p:nvSpPr>
        <p:spPr>
          <a:xfrm>
            <a:off x="6096000" y="5680142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MSE</a:t>
            </a:r>
            <a:r>
              <a:rPr lang="ko-KR" altLang="en-US" dirty="0"/>
              <a:t> </a:t>
            </a:r>
            <a:r>
              <a:rPr lang="en-US" altLang="ko-KR" dirty="0"/>
              <a:t>Loss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>
                <a:solidFill>
                  <a:srgbClr val="0000FF"/>
                </a:solidFill>
              </a:rPr>
              <a:t>0.5141</a:t>
            </a:r>
            <a:endParaRPr lang="ko-KR" altLang="en-US" dirty="0">
              <a:solidFill>
                <a:srgbClr val="0000FF"/>
              </a:solidFill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386F0060-0D15-3C5A-0775-3C2C6EA58F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2657" y="3011639"/>
            <a:ext cx="2954644" cy="219287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8F3BEA2-E2FD-44CB-96DD-BDC766B29704}"/>
              </a:ext>
            </a:extLst>
          </p:cNvPr>
          <p:cNvSpPr txBox="1"/>
          <p:nvPr/>
        </p:nvSpPr>
        <p:spPr>
          <a:xfrm>
            <a:off x="5590651" y="2460024"/>
            <a:ext cx="2826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Simple Linear Regression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60BA90D-5302-00D8-ECD8-6C5AF603E70B}"/>
              </a:ext>
            </a:extLst>
          </p:cNvPr>
          <p:cNvSpPr txBox="1"/>
          <p:nvPr/>
        </p:nvSpPr>
        <p:spPr>
          <a:xfrm>
            <a:off x="9200128" y="2460024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Single Layer Perceptron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DF5BB0F-E5CE-B798-F626-DC7587B6BC3F}"/>
              </a:ext>
            </a:extLst>
          </p:cNvPr>
          <p:cNvSpPr txBox="1"/>
          <p:nvPr/>
        </p:nvSpPr>
        <p:spPr>
          <a:xfrm>
            <a:off x="9463020" y="5680142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MSE</a:t>
            </a:r>
            <a:r>
              <a:rPr lang="ko-KR" altLang="en-US" dirty="0"/>
              <a:t> </a:t>
            </a:r>
            <a:r>
              <a:rPr lang="en-US" altLang="ko-KR" dirty="0"/>
              <a:t>Loss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>
                <a:solidFill>
                  <a:srgbClr val="0000FF"/>
                </a:solidFill>
              </a:rPr>
              <a:t>0.5215</a:t>
            </a:r>
            <a:endParaRPr lang="ko-KR" alt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688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Single Layer Perceptron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835ADCC-3AA2-FF48-83B1-796EDD690312}"/>
              </a:ext>
            </a:extLst>
          </p:cNvPr>
          <p:cNvSpPr txBox="1"/>
          <p:nvPr/>
        </p:nvSpPr>
        <p:spPr>
          <a:xfrm>
            <a:off x="82550" y="1076899"/>
            <a:ext cx="6455613" cy="1200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b="1" dirty="0">
                <a:solidFill>
                  <a:prstClr val="black"/>
                </a:solidFill>
                <a:latin typeface="Arial"/>
                <a:ea typeface="맑은 고딕"/>
              </a:rPr>
              <a:t>단일 변수를 사용한 예측</a:t>
            </a:r>
            <a:endParaRPr lang="en-US" altLang="ko-KR" b="1" dirty="0">
              <a:solidFill>
                <a:prstClr val="black"/>
              </a:solidFill>
              <a:latin typeface="Arial"/>
              <a:ea typeface="맑은 고딕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주택 크기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(</a:t>
            </a:r>
            <a:r>
              <a:rPr lang="en-US" altLang="ko-KR" sz="1600" dirty="0" err="1">
                <a:solidFill>
                  <a:prstClr val="black"/>
                </a:solidFill>
                <a:latin typeface="Arial"/>
                <a:ea typeface="맑은 고딕"/>
              </a:rPr>
              <a:t>sqft_living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)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 변수를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사용한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single layer perceptron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Linear regression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의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gradient descent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방법과 동일</a:t>
            </a:r>
            <a:endParaRPr lang="en-US" altLang="ko-KR" sz="1600" dirty="0">
              <a:solidFill>
                <a:prstClr val="black"/>
              </a:solidFill>
              <a:latin typeface="Arial"/>
              <a:ea typeface="맑은 고딕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0007690-05A0-D1B6-A884-EAB69995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04" y="2588409"/>
            <a:ext cx="4464656" cy="242399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B7A57BC-8A20-0174-5C95-3FD44217F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04" y="5108831"/>
            <a:ext cx="2821207" cy="147732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AC24676-B5EA-08FA-8466-50DA6AD2ABDD}"/>
              </a:ext>
            </a:extLst>
          </p:cNvPr>
          <p:cNvSpPr txBox="1"/>
          <p:nvPr/>
        </p:nvSpPr>
        <p:spPr>
          <a:xfrm>
            <a:off x="9197738" y="4181507"/>
            <a:ext cx="1576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 = 0.704068</a:t>
            </a:r>
          </a:p>
          <a:p>
            <a:r>
              <a:rPr lang="en-US" altLang="ko-KR" dirty="0"/>
              <a:t>b = 0.002673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7D379E2-54BA-AEE5-DE4C-3414637A37D2}"/>
              </a:ext>
            </a:extLst>
          </p:cNvPr>
          <p:cNvSpPr/>
          <p:nvPr/>
        </p:nvSpPr>
        <p:spPr>
          <a:xfrm>
            <a:off x="6207546" y="4181508"/>
            <a:ext cx="2827282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Least Square Method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B4DFEC-B9EF-A0DA-4245-2245E6297A86}"/>
              </a:ext>
            </a:extLst>
          </p:cNvPr>
          <p:cNvSpPr txBox="1"/>
          <p:nvPr/>
        </p:nvSpPr>
        <p:spPr>
          <a:xfrm>
            <a:off x="9197738" y="5134769"/>
            <a:ext cx="1319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 = 0.7649</a:t>
            </a:r>
          </a:p>
          <a:p>
            <a:r>
              <a:rPr lang="en-US" altLang="ko-KR" dirty="0"/>
              <a:t>b = 0.0132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0EB1E99-D345-EB65-DD9B-FB3095879E64}"/>
              </a:ext>
            </a:extLst>
          </p:cNvPr>
          <p:cNvSpPr/>
          <p:nvPr/>
        </p:nvSpPr>
        <p:spPr>
          <a:xfrm>
            <a:off x="6207546" y="5134770"/>
            <a:ext cx="2827282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Single Layer Perceptron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A80DED29-A15C-D8FD-E5D5-BBEC6CC30188}"/>
              </a:ext>
            </a:extLst>
          </p:cNvPr>
          <p:cNvCxnSpPr/>
          <p:nvPr/>
        </p:nvCxnSpPr>
        <p:spPr>
          <a:xfrm>
            <a:off x="6049890" y="4984971"/>
            <a:ext cx="472392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381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Multi Layer Perceptron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835ADCC-3AA2-FF48-83B1-796EDD690312}"/>
              </a:ext>
            </a:extLst>
          </p:cNvPr>
          <p:cNvSpPr txBox="1"/>
          <p:nvPr/>
        </p:nvSpPr>
        <p:spPr>
          <a:xfrm>
            <a:off x="82550" y="1076899"/>
            <a:ext cx="7999306" cy="1200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b="1" dirty="0">
                <a:solidFill>
                  <a:prstClr val="black"/>
                </a:solidFill>
                <a:latin typeface="Arial"/>
                <a:ea typeface="맑은 고딕"/>
              </a:rPr>
              <a:t>다중 변수를 사용한 예측</a:t>
            </a:r>
            <a:endParaRPr lang="en-US" altLang="ko-KR" b="1" dirty="0">
              <a:solidFill>
                <a:prstClr val="black"/>
              </a:solidFill>
              <a:latin typeface="Arial"/>
              <a:ea typeface="맑은 고딕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주택 크기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(</a:t>
            </a:r>
            <a:r>
              <a:rPr lang="en-US" altLang="ko-KR" sz="1600" dirty="0" err="1">
                <a:solidFill>
                  <a:prstClr val="black"/>
                </a:solidFill>
                <a:latin typeface="Arial"/>
                <a:ea typeface="맑은 고딕"/>
              </a:rPr>
              <a:t>sqft_living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),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주택 등급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(grade)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 변수를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사용한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multi layer perceptron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prstClr val="black"/>
              </a:solidFill>
              <a:latin typeface="Arial"/>
              <a:ea typeface="맑은 고딕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133A3864-0FCF-D8E0-2EAF-EA4B065C4A3A}"/>
              </a:ext>
            </a:extLst>
          </p:cNvPr>
          <p:cNvSpPr/>
          <p:nvPr/>
        </p:nvSpPr>
        <p:spPr>
          <a:xfrm>
            <a:off x="2085185" y="2417952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560FA6D-E420-62C5-00CE-8FBD5F9B5B8A}"/>
              </a:ext>
            </a:extLst>
          </p:cNvPr>
          <p:cNvSpPr/>
          <p:nvPr/>
        </p:nvSpPr>
        <p:spPr>
          <a:xfrm>
            <a:off x="2085185" y="4571566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03C84AC-6A19-ECE1-585A-463DA144DD22}"/>
              </a:ext>
            </a:extLst>
          </p:cNvPr>
          <p:cNvSpPr/>
          <p:nvPr/>
        </p:nvSpPr>
        <p:spPr>
          <a:xfrm>
            <a:off x="6581281" y="2400809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E8A1DBC-7397-5428-40B9-0B3E8B9F73C8}"/>
              </a:ext>
            </a:extLst>
          </p:cNvPr>
          <p:cNvSpPr txBox="1"/>
          <p:nvPr/>
        </p:nvSpPr>
        <p:spPr>
          <a:xfrm>
            <a:off x="435457" y="2417952"/>
            <a:ext cx="1355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주택</a:t>
            </a:r>
            <a:r>
              <a:rPr lang="en-US" altLang="ko-KR" dirty="0"/>
              <a:t> </a:t>
            </a:r>
            <a:r>
              <a:rPr lang="ko-KR" altLang="en-US" dirty="0"/>
              <a:t>크기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en-US" altLang="ko-KR" dirty="0" err="1"/>
              <a:t>sqft_living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925B7A-4C71-D517-BE4A-14A6A3FBE3DD}"/>
              </a:ext>
            </a:extLst>
          </p:cNvPr>
          <p:cNvSpPr txBox="1"/>
          <p:nvPr/>
        </p:nvSpPr>
        <p:spPr>
          <a:xfrm>
            <a:off x="553711" y="4618624"/>
            <a:ext cx="6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bias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D6D3C58-3435-8CF9-1A55-91CB2EFDC513}"/>
              </a:ext>
            </a:extLst>
          </p:cNvPr>
          <p:cNvSpPr txBox="1"/>
          <p:nvPr/>
        </p:nvSpPr>
        <p:spPr>
          <a:xfrm>
            <a:off x="7174790" y="2400809"/>
            <a:ext cx="1164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주택</a:t>
            </a:r>
            <a:r>
              <a:rPr lang="en-US" altLang="ko-KR" dirty="0"/>
              <a:t> </a:t>
            </a:r>
            <a:r>
              <a:rPr lang="ko-KR" altLang="en-US" dirty="0"/>
              <a:t>가격</a:t>
            </a:r>
            <a:endParaRPr lang="en-US" altLang="ko-KR" dirty="0"/>
          </a:p>
          <a:p>
            <a:r>
              <a:rPr lang="en-US" altLang="ko-KR" dirty="0"/>
              <a:t>(price)</a:t>
            </a:r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E2B07262-4DBE-317F-E574-96F43C6FBF91}"/>
              </a:ext>
            </a:extLst>
          </p:cNvPr>
          <p:cNvSpPr/>
          <p:nvPr/>
        </p:nvSpPr>
        <p:spPr>
          <a:xfrm>
            <a:off x="3602783" y="2417952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0288978-F5F9-E84B-A7B0-64934B5826C0}"/>
              </a:ext>
            </a:extLst>
          </p:cNvPr>
          <p:cNvSpPr/>
          <p:nvPr/>
        </p:nvSpPr>
        <p:spPr>
          <a:xfrm>
            <a:off x="3602783" y="3122606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F1650C7-0ED8-5516-0E71-8AD86780C04F}"/>
              </a:ext>
            </a:extLst>
          </p:cNvPr>
          <p:cNvSpPr/>
          <p:nvPr/>
        </p:nvSpPr>
        <p:spPr>
          <a:xfrm>
            <a:off x="3602783" y="3874317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37491E76-953A-E9DA-5EB6-3E6F59EEA51E}"/>
              </a:ext>
            </a:extLst>
          </p:cNvPr>
          <p:cNvSpPr/>
          <p:nvPr/>
        </p:nvSpPr>
        <p:spPr>
          <a:xfrm>
            <a:off x="3602783" y="5134672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6F3564D-48BA-A350-33CD-7726770FBC5A}"/>
              </a:ext>
            </a:extLst>
          </p:cNvPr>
          <p:cNvSpPr txBox="1"/>
          <p:nvPr/>
        </p:nvSpPr>
        <p:spPr>
          <a:xfrm>
            <a:off x="3602783" y="4473895"/>
            <a:ext cx="6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5A14C9F-5244-3911-4656-97BDC23F68CB}"/>
              </a:ext>
            </a:extLst>
          </p:cNvPr>
          <p:cNvCxnSpPr>
            <a:stCxn id="3" idx="6"/>
            <a:endCxn id="21" idx="2"/>
          </p:cNvCxnSpPr>
          <p:nvPr/>
        </p:nvCxnSpPr>
        <p:spPr>
          <a:xfrm>
            <a:off x="2491325" y="2621021"/>
            <a:ext cx="111145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8AEAFB04-FF1E-BBBD-E041-CC5EAD137642}"/>
              </a:ext>
            </a:extLst>
          </p:cNvPr>
          <p:cNvCxnSpPr>
            <a:stCxn id="4" idx="6"/>
            <a:endCxn id="21" idx="2"/>
          </p:cNvCxnSpPr>
          <p:nvPr/>
        </p:nvCxnSpPr>
        <p:spPr>
          <a:xfrm flipV="1">
            <a:off x="2491325" y="2621021"/>
            <a:ext cx="1111458" cy="215361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2C1B0E9F-FE19-1C74-1FB8-F1A689985C51}"/>
              </a:ext>
            </a:extLst>
          </p:cNvPr>
          <p:cNvCxnSpPr>
            <a:stCxn id="3" idx="6"/>
            <a:endCxn id="22" idx="2"/>
          </p:cNvCxnSpPr>
          <p:nvPr/>
        </p:nvCxnSpPr>
        <p:spPr>
          <a:xfrm>
            <a:off x="2491325" y="2621021"/>
            <a:ext cx="1111458" cy="70465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7DE7A347-0623-A8A9-5D13-0515876DC4C1}"/>
              </a:ext>
            </a:extLst>
          </p:cNvPr>
          <p:cNvCxnSpPr>
            <a:stCxn id="3" idx="6"/>
            <a:endCxn id="23" idx="2"/>
          </p:cNvCxnSpPr>
          <p:nvPr/>
        </p:nvCxnSpPr>
        <p:spPr>
          <a:xfrm>
            <a:off x="2491325" y="2621021"/>
            <a:ext cx="1111458" cy="14563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4C861884-4DDB-B918-16EA-A1155A6839C7}"/>
              </a:ext>
            </a:extLst>
          </p:cNvPr>
          <p:cNvCxnSpPr>
            <a:stCxn id="3" idx="6"/>
            <a:endCxn id="31" idx="2"/>
          </p:cNvCxnSpPr>
          <p:nvPr/>
        </p:nvCxnSpPr>
        <p:spPr>
          <a:xfrm>
            <a:off x="2491325" y="2621021"/>
            <a:ext cx="1111458" cy="27167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CA93215A-491F-58B6-8C70-19E15814D1AE}"/>
              </a:ext>
            </a:extLst>
          </p:cNvPr>
          <p:cNvCxnSpPr>
            <a:stCxn id="4" idx="6"/>
            <a:endCxn id="22" idx="2"/>
          </p:cNvCxnSpPr>
          <p:nvPr/>
        </p:nvCxnSpPr>
        <p:spPr>
          <a:xfrm flipV="1">
            <a:off x="2491325" y="3325675"/>
            <a:ext cx="1111458" cy="14489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8F5EE317-2934-A5F9-43E8-D333C0823EF4}"/>
              </a:ext>
            </a:extLst>
          </p:cNvPr>
          <p:cNvCxnSpPr>
            <a:stCxn id="4" idx="6"/>
            <a:endCxn id="23" idx="2"/>
          </p:cNvCxnSpPr>
          <p:nvPr/>
        </p:nvCxnSpPr>
        <p:spPr>
          <a:xfrm flipV="1">
            <a:off x="2491325" y="4077386"/>
            <a:ext cx="1111458" cy="69724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9B04F230-F90A-A5C5-5640-8338964EDB66}"/>
              </a:ext>
            </a:extLst>
          </p:cNvPr>
          <p:cNvCxnSpPr>
            <a:stCxn id="4" idx="6"/>
            <a:endCxn id="31" idx="2"/>
          </p:cNvCxnSpPr>
          <p:nvPr/>
        </p:nvCxnSpPr>
        <p:spPr>
          <a:xfrm>
            <a:off x="2491325" y="4774635"/>
            <a:ext cx="1111458" cy="5631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타원 73">
            <a:extLst>
              <a:ext uri="{FF2B5EF4-FFF2-40B4-BE49-F238E27FC236}">
                <a16:creationId xmlns:a16="http://schemas.microsoft.com/office/drawing/2014/main" id="{43E37181-57A3-778D-8E23-C6897EED11BB}"/>
              </a:ext>
            </a:extLst>
          </p:cNvPr>
          <p:cNvSpPr/>
          <p:nvPr/>
        </p:nvSpPr>
        <p:spPr>
          <a:xfrm>
            <a:off x="5204581" y="2417952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EADFC3C2-F1D4-022E-FBF0-72FC857500F2}"/>
              </a:ext>
            </a:extLst>
          </p:cNvPr>
          <p:cNvSpPr/>
          <p:nvPr/>
        </p:nvSpPr>
        <p:spPr>
          <a:xfrm>
            <a:off x="5204581" y="3122606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922C4378-343E-E0CE-A985-BC480325EE61}"/>
              </a:ext>
            </a:extLst>
          </p:cNvPr>
          <p:cNvSpPr/>
          <p:nvPr/>
        </p:nvSpPr>
        <p:spPr>
          <a:xfrm>
            <a:off x="5204581" y="3874317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3D6E25DC-4840-D5F5-4148-4A1C072D8CDB}"/>
              </a:ext>
            </a:extLst>
          </p:cNvPr>
          <p:cNvSpPr/>
          <p:nvPr/>
        </p:nvSpPr>
        <p:spPr>
          <a:xfrm>
            <a:off x="5204581" y="5134672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38E2881-977D-3EA6-E006-7E536B15025E}"/>
              </a:ext>
            </a:extLst>
          </p:cNvPr>
          <p:cNvSpPr txBox="1"/>
          <p:nvPr/>
        </p:nvSpPr>
        <p:spPr>
          <a:xfrm>
            <a:off x="5204581" y="4473895"/>
            <a:ext cx="6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C3641EBC-461A-8F95-C24B-B0E4CB38AAD2}"/>
              </a:ext>
            </a:extLst>
          </p:cNvPr>
          <p:cNvCxnSpPr>
            <a:stCxn id="21" idx="6"/>
            <a:endCxn id="74" idx="2"/>
          </p:cNvCxnSpPr>
          <p:nvPr/>
        </p:nvCxnSpPr>
        <p:spPr>
          <a:xfrm>
            <a:off x="4008923" y="2621021"/>
            <a:ext cx="119565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E6489526-3B5F-BF6E-4964-87158F3CC555}"/>
              </a:ext>
            </a:extLst>
          </p:cNvPr>
          <p:cNvCxnSpPr>
            <a:stCxn id="21" idx="6"/>
            <a:endCxn id="75" idx="2"/>
          </p:cNvCxnSpPr>
          <p:nvPr/>
        </p:nvCxnSpPr>
        <p:spPr>
          <a:xfrm>
            <a:off x="4008923" y="2621021"/>
            <a:ext cx="1195658" cy="70465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95C560BF-42EF-F3EE-0631-5047EC7C56D2}"/>
              </a:ext>
            </a:extLst>
          </p:cNvPr>
          <p:cNvCxnSpPr>
            <a:stCxn id="21" idx="6"/>
            <a:endCxn id="76" idx="2"/>
          </p:cNvCxnSpPr>
          <p:nvPr/>
        </p:nvCxnSpPr>
        <p:spPr>
          <a:xfrm>
            <a:off x="4008923" y="2621021"/>
            <a:ext cx="1195658" cy="14563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9406ED35-7EED-1489-3B0A-D47F3E1C52FB}"/>
              </a:ext>
            </a:extLst>
          </p:cNvPr>
          <p:cNvCxnSpPr>
            <a:stCxn id="21" idx="6"/>
            <a:endCxn id="77" idx="2"/>
          </p:cNvCxnSpPr>
          <p:nvPr/>
        </p:nvCxnSpPr>
        <p:spPr>
          <a:xfrm>
            <a:off x="4008923" y="2621021"/>
            <a:ext cx="1195658" cy="27167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5F4D2A-A279-F8A0-CC21-00995B16AE0D}"/>
              </a:ext>
            </a:extLst>
          </p:cNvPr>
          <p:cNvCxnSpPr>
            <a:stCxn id="22" idx="6"/>
            <a:endCxn id="74" idx="2"/>
          </p:cNvCxnSpPr>
          <p:nvPr/>
        </p:nvCxnSpPr>
        <p:spPr>
          <a:xfrm flipV="1">
            <a:off x="4008923" y="2621021"/>
            <a:ext cx="1195658" cy="70465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59823C72-A357-02A0-BCD7-E940060C29C1}"/>
              </a:ext>
            </a:extLst>
          </p:cNvPr>
          <p:cNvCxnSpPr>
            <a:stCxn id="22" idx="6"/>
            <a:endCxn id="75" idx="2"/>
          </p:cNvCxnSpPr>
          <p:nvPr/>
        </p:nvCxnSpPr>
        <p:spPr>
          <a:xfrm>
            <a:off x="4008923" y="3325675"/>
            <a:ext cx="119565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4D03A57-7524-B27D-DDEC-4674AB00A00A}"/>
              </a:ext>
            </a:extLst>
          </p:cNvPr>
          <p:cNvCxnSpPr>
            <a:stCxn id="22" idx="6"/>
            <a:endCxn id="76" idx="2"/>
          </p:cNvCxnSpPr>
          <p:nvPr/>
        </p:nvCxnSpPr>
        <p:spPr>
          <a:xfrm>
            <a:off x="4008923" y="3325675"/>
            <a:ext cx="1195658" cy="7517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59A45C4D-164B-C737-1E32-3842BD9EA153}"/>
              </a:ext>
            </a:extLst>
          </p:cNvPr>
          <p:cNvCxnSpPr>
            <a:stCxn id="22" idx="6"/>
            <a:endCxn id="77" idx="2"/>
          </p:cNvCxnSpPr>
          <p:nvPr/>
        </p:nvCxnSpPr>
        <p:spPr>
          <a:xfrm>
            <a:off x="4008923" y="3325675"/>
            <a:ext cx="1195658" cy="20120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9A6C1A63-D73E-A110-E7E9-D8E1E5908977}"/>
              </a:ext>
            </a:extLst>
          </p:cNvPr>
          <p:cNvCxnSpPr>
            <a:stCxn id="23" idx="6"/>
            <a:endCxn id="74" idx="2"/>
          </p:cNvCxnSpPr>
          <p:nvPr/>
        </p:nvCxnSpPr>
        <p:spPr>
          <a:xfrm flipV="1">
            <a:off x="4008923" y="2621021"/>
            <a:ext cx="1195658" cy="14563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81273708-9B06-3ED5-035C-BF00DD2D3BF1}"/>
              </a:ext>
            </a:extLst>
          </p:cNvPr>
          <p:cNvCxnSpPr>
            <a:stCxn id="23" idx="6"/>
            <a:endCxn id="75" idx="2"/>
          </p:cNvCxnSpPr>
          <p:nvPr/>
        </p:nvCxnSpPr>
        <p:spPr>
          <a:xfrm flipV="1">
            <a:off x="4008923" y="3325675"/>
            <a:ext cx="1195658" cy="7517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E1E003B1-426A-B75B-AEEF-A66118916EFC}"/>
              </a:ext>
            </a:extLst>
          </p:cNvPr>
          <p:cNvCxnSpPr>
            <a:stCxn id="23" idx="6"/>
            <a:endCxn id="76" idx="2"/>
          </p:cNvCxnSpPr>
          <p:nvPr/>
        </p:nvCxnSpPr>
        <p:spPr>
          <a:xfrm>
            <a:off x="4008923" y="4077386"/>
            <a:ext cx="119565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E1A8D23F-8E2F-380D-829E-FD8E052B0C22}"/>
              </a:ext>
            </a:extLst>
          </p:cNvPr>
          <p:cNvCxnSpPr>
            <a:stCxn id="23" idx="6"/>
            <a:endCxn id="77" idx="2"/>
          </p:cNvCxnSpPr>
          <p:nvPr/>
        </p:nvCxnSpPr>
        <p:spPr>
          <a:xfrm>
            <a:off x="4008923" y="4077386"/>
            <a:ext cx="1195658" cy="12603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70688858-86DC-8C10-D056-594E613697A1}"/>
              </a:ext>
            </a:extLst>
          </p:cNvPr>
          <p:cNvCxnSpPr>
            <a:stCxn id="31" idx="6"/>
            <a:endCxn id="74" idx="2"/>
          </p:cNvCxnSpPr>
          <p:nvPr/>
        </p:nvCxnSpPr>
        <p:spPr>
          <a:xfrm flipV="1">
            <a:off x="4008923" y="2621021"/>
            <a:ext cx="1195658" cy="27167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B39974C2-97A2-6B18-4D14-796F29CB515E}"/>
              </a:ext>
            </a:extLst>
          </p:cNvPr>
          <p:cNvCxnSpPr>
            <a:stCxn id="31" idx="6"/>
            <a:endCxn id="75" idx="2"/>
          </p:cNvCxnSpPr>
          <p:nvPr/>
        </p:nvCxnSpPr>
        <p:spPr>
          <a:xfrm flipV="1">
            <a:off x="4008923" y="3325675"/>
            <a:ext cx="1195658" cy="20120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연결선 107">
            <a:extLst>
              <a:ext uri="{FF2B5EF4-FFF2-40B4-BE49-F238E27FC236}">
                <a16:creationId xmlns:a16="http://schemas.microsoft.com/office/drawing/2014/main" id="{69D414B7-6581-60BC-B572-55FCCE70A392}"/>
              </a:ext>
            </a:extLst>
          </p:cNvPr>
          <p:cNvCxnSpPr>
            <a:stCxn id="31" idx="6"/>
            <a:endCxn id="76" idx="2"/>
          </p:cNvCxnSpPr>
          <p:nvPr/>
        </p:nvCxnSpPr>
        <p:spPr>
          <a:xfrm flipV="1">
            <a:off x="4008923" y="4077386"/>
            <a:ext cx="1195658" cy="12603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>
            <a:extLst>
              <a:ext uri="{FF2B5EF4-FFF2-40B4-BE49-F238E27FC236}">
                <a16:creationId xmlns:a16="http://schemas.microsoft.com/office/drawing/2014/main" id="{962FBFF7-5E39-6905-4765-2802C976B343}"/>
              </a:ext>
            </a:extLst>
          </p:cNvPr>
          <p:cNvCxnSpPr>
            <a:stCxn id="31" idx="6"/>
            <a:endCxn id="77" idx="2"/>
          </p:cNvCxnSpPr>
          <p:nvPr/>
        </p:nvCxnSpPr>
        <p:spPr>
          <a:xfrm>
            <a:off x="4008923" y="5337741"/>
            <a:ext cx="119565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B826813C-6E6E-3318-BF37-AAE0FA82D6CC}"/>
              </a:ext>
            </a:extLst>
          </p:cNvPr>
          <p:cNvCxnSpPr>
            <a:cxnSpLocks/>
            <a:stCxn id="74" idx="6"/>
          </p:cNvCxnSpPr>
          <p:nvPr/>
        </p:nvCxnSpPr>
        <p:spPr>
          <a:xfrm flipV="1">
            <a:off x="5610721" y="2603878"/>
            <a:ext cx="896887" cy="1714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연결선 115">
            <a:extLst>
              <a:ext uri="{FF2B5EF4-FFF2-40B4-BE49-F238E27FC236}">
                <a16:creationId xmlns:a16="http://schemas.microsoft.com/office/drawing/2014/main" id="{0E6F5A07-129B-6F6E-8D71-5553AD854BA1}"/>
              </a:ext>
            </a:extLst>
          </p:cNvPr>
          <p:cNvCxnSpPr>
            <a:cxnSpLocks/>
            <a:stCxn id="75" idx="6"/>
          </p:cNvCxnSpPr>
          <p:nvPr/>
        </p:nvCxnSpPr>
        <p:spPr>
          <a:xfrm flipV="1">
            <a:off x="5610721" y="2603878"/>
            <a:ext cx="896887" cy="72179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A07D6617-2379-194A-C127-DC369D055F4E}"/>
              </a:ext>
            </a:extLst>
          </p:cNvPr>
          <p:cNvCxnSpPr>
            <a:cxnSpLocks/>
            <a:stCxn id="76" idx="6"/>
          </p:cNvCxnSpPr>
          <p:nvPr/>
        </p:nvCxnSpPr>
        <p:spPr>
          <a:xfrm flipV="1">
            <a:off x="5610721" y="2603878"/>
            <a:ext cx="896887" cy="14735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B1A08E91-1302-721B-5949-ED3BBFD0800D}"/>
              </a:ext>
            </a:extLst>
          </p:cNvPr>
          <p:cNvCxnSpPr>
            <a:cxnSpLocks/>
            <a:stCxn id="77" idx="6"/>
          </p:cNvCxnSpPr>
          <p:nvPr/>
        </p:nvCxnSpPr>
        <p:spPr>
          <a:xfrm flipV="1">
            <a:off x="5610721" y="2603878"/>
            <a:ext cx="896887" cy="273386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5027E418-D350-779F-87B0-76F3217E248F}"/>
              </a:ext>
            </a:extLst>
          </p:cNvPr>
          <p:cNvSpPr txBox="1"/>
          <p:nvPr/>
        </p:nvSpPr>
        <p:spPr>
          <a:xfrm>
            <a:off x="3866806" y="5886383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Hidden layer</a:t>
            </a:r>
            <a:endParaRPr lang="ko-KR" altLang="en-US" dirty="0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6DF29CE3-6791-9DF6-C7AF-7F2829239C2E}"/>
              </a:ext>
            </a:extLst>
          </p:cNvPr>
          <p:cNvSpPr/>
          <p:nvPr/>
        </p:nvSpPr>
        <p:spPr>
          <a:xfrm>
            <a:off x="2085185" y="3511405"/>
            <a:ext cx="406140" cy="40613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A66225EC-AF5F-C19A-932D-1E6B43C3A13C}"/>
              </a:ext>
            </a:extLst>
          </p:cNvPr>
          <p:cNvSpPr txBox="1"/>
          <p:nvPr/>
        </p:nvSpPr>
        <p:spPr>
          <a:xfrm>
            <a:off x="553711" y="3558463"/>
            <a:ext cx="1237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주택 등급</a:t>
            </a:r>
            <a:endParaRPr lang="en-US" altLang="ko-KR" dirty="0"/>
          </a:p>
          <a:p>
            <a:r>
              <a:rPr lang="en-US" altLang="ko-KR" dirty="0"/>
              <a:t>(grade)</a:t>
            </a:r>
            <a:endParaRPr lang="ko-KR" altLang="en-US" dirty="0"/>
          </a:p>
        </p:txBody>
      </p: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C522C861-96C8-F54A-B2CB-9D0679B6EC9C}"/>
              </a:ext>
            </a:extLst>
          </p:cNvPr>
          <p:cNvCxnSpPr>
            <a:stCxn id="172" idx="6"/>
            <a:endCxn id="21" idx="2"/>
          </p:cNvCxnSpPr>
          <p:nvPr/>
        </p:nvCxnSpPr>
        <p:spPr>
          <a:xfrm flipV="1">
            <a:off x="2491325" y="2621021"/>
            <a:ext cx="1111458" cy="10934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직선 연결선 180">
            <a:extLst>
              <a:ext uri="{FF2B5EF4-FFF2-40B4-BE49-F238E27FC236}">
                <a16:creationId xmlns:a16="http://schemas.microsoft.com/office/drawing/2014/main" id="{84EE5DF3-ED2B-838E-A0AE-6444E11DB5AA}"/>
              </a:ext>
            </a:extLst>
          </p:cNvPr>
          <p:cNvCxnSpPr>
            <a:stCxn id="172" idx="6"/>
            <a:endCxn id="22" idx="2"/>
          </p:cNvCxnSpPr>
          <p:nvPr/>
        </p:nvCxnSpPr>
        <p:spPr>
          <a:xfrm flipV="1">
            <a:off x="2491325" y="3325675"/>
            <a:ext cx="1111458" cy="38879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직선 연결선 182">
            <a:extLst>
              <a:ext uri="{FF2B5EF4-FFF2-40B4-BE49-F238E27FC236}">
                <a16:creationId xmlns:a16="http://schemas.microsoft.com/office/drawing/2014/main" id="{9C77DC12-3FA1-B6A5-2BD7-0F0B4CFAB5A2}"/>
              </a:ext>
            </a:extLst>
          </p:cNvPr>
          <p:cNvCxnSpPr>
            <a:stCxn id="172" idx="6"/>
            <a:endCxn id="23" idx="2"/>
          </p:cNvCxnSpPr>
          <p:nvPr/>
        </p:nvCxnSpPr>
        <p:spPr>
          <a:xfrm>
            <a:off x="2491325" y="3714474"/>
            <a:ext cx="1111458" cy="36291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연결선 184">
            <a:extLst>
              <a:ext uri="{FF2B5EF4-FFF2-40B4-BE49-F238E27FC236}">
                <a16:creationId xmlns:a16="http://schemas.microsoft.com/office/drawing/2014/main" id="{68009AE5-D67C-6C78-5E7A-51F7F1E1F79F}"/>
              </a:ext>
            </a:extLst>
          </p:cNvPr>
          <p:cNvCxnSpPr>
            <a:stCxn id="172" idx="6"/>
            <a:endCxn id="31" idx="2"/>
          </p:cNvCxnSpPr>
          <p:nvPr/>
        </p:nvCxnSpPr>
        <p:spPr>
          <a:xfrm>
            <a:off x="2491325" y="3714474"/>
            <a:ext cx="1111458" cy="16232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994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4686FC-1051-6A5B-D674-7D9EA742A14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Multi Layer Perceptron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EE49F2-A907-8B63-FB76-D13780D03D14}"/>
              </a:ext>
            </a:extLst>
          </p:cNvPr>
          <p:cNvSpPr txBox="1"/>
          <p:nvPr/>
        </p:nvSpPr>
        <p:spPr>
          <a:xfrm>
            <a:off x="82550" y="1076899"/>
            <a:ext cx="7999306" cy="1200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b="1" dirty="0">
                <a:solidFill>
                  <a:prstClr val="black"/>
                </a:solidFill>
                <a:latin typeface="Arial"/>
                <a:ea typeface="맑은 고딕"/>
              </a:rPr>
              <a:t>다중 변수를 사용한 예측</a:t>
            </a:r>
            <a:endParaRPr lang="en-US" altLang="ko-KR" b="1" dirty="0">
              <a:solidFill>
                <a:prstClr val="black"/>
              </a:solidFill>
              <a:latin typeface="Arial"/>
              <a:ea typeface="맑은 고딕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주택 크기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(</a:t>
            </a:r>
            <a:r>
              <a:rPr lang="en-US" altLang="ko-KR" sz="1600" dirty="0" err="1">
                <a:solidFill>
                  <a:prstClr val="black"/>
                </a:solidFill>
                <a:latin typeface="Arial"/>
                <a:ea typeface="맑은 고딕"/>
              </a:rPr>
              <a:t>sqft_living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),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주택 등급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(grade)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 변수를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사용한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multi layer perceptron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prstClr val="black"/>
              </a:solidFill>
              <a:latin typeface="Arial"/>
              <a:ea typeface="맑은 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3F34DC6-4E99-127E-EE3A-A2EC6B2C1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13" y="2160614"/>
            <a:ext cx="4601217" cy="79068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0B32EF0-E889-5BC7-E351-6FE432EA1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13" y="3204874"/>
            <a:ext cx="3877216" cy="317226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A420CFC-DE7D-FF85-F987-029652E9DD69}"/>
              </a:ext>
            </a:extLst>
          </p:cNvPr>
          <p:cNvSpPr/>
          <p:nvPr/>
        </p:nvSpPr>
        <p:spPr>
          <a:xfrm>
            <a:off x="2784551" y="4018830"/>
            <a:ext cx="299406" cy="2994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CA2210-542C-78E8-A541-BDC9F5CD6B61}"/>
              </a:ext>
            </a:extLst>
          </p:cNvPr>
          <p:cNvSpPr txBox="1"/>
          <p:nvPr/>
        </p:nvSpPr>
        <p:spPr>
          <a:xfrm>
            <a:off x="2660821" y="3773404"/>
            <a:ext cx="410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F0000"/>
                </a:solidFill>
              </a:rPr>
              <a:t>입력 </a:t>
            </a:r>
            <a:r>
              <a:rPr lang="en-US" altLang="ko-KR" sz="1100" dirty="0">
                <a:solidFill>
                  <a:srgbClr val="FF0000"/>
                </a:solidFill>
              </a:rPr>
              <a:t>node </a:t>
            </a:r>
            <a:r>
              <a:rPr lang="ko-KR" altLang="en-US" sz="1100" dirty="0">
                <a:solidFill>
                  <a:srgbClr val="FF0000"/>
                </a:solidFill>
              </a:rPr>
              <a:t>수 </a:t>
            </a:r>
            <a:r>
              <a:rPr lang="en-US" altLang="ko-KR" sz="1100" dirty="0">
                <a:solidFill>
                  <a:srgbClr val="FF0000"/>
                </a:solidFill>
              </a:rPr>
              <a:t>(</a:t>
            </a:r>
            <a:r>
              <a:rPr lang="ko-KR" altLang="en-US" sz="1100" dirty="0">
                <a:solidFill>
                  <a:srgbClr val="FF0000"/>
                </a:solidFill>
              </a:rPr>
              <a:t>주택 크기</a:t>
            </a:r>
            <a:r>
              <a:rPr lang="en-US" altLang="ko-KR" sz="1100" dirty="0">
                <a:solidFill>
                  <a:srgbClr val="FF0000"/>
                </a:solidFill>
              </a:rPr>
              <a:t>, </a:t>
            </a:r>
            <a:r>
              <a:rPr lang="ko-KR" altLang="en-US" sz="1100" dirty="0">
                <a:solidFill>
                  <a:srgbClr val="FF0000"/>
                </a:solidFill>
              </a:rPr>
              <a:t>주택 등급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AA8FB5D-347D-C87A-96A6-5753970FD239}"/>
              </a:ext>
            </a:extLst>
          </p:cNvPr>
          <p:cNvSpPr/>
          <p:nvPr/>
        </p:nvSpPr>
        <p:spPr>
          <a:xfrm>
            <a:off x="3083957" y="4446962"/>
            <a:ext cx="299406" cy="2994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D37666-9BC4-9B19-DE6A-63AC1088B4DF}"/>
              </a:ext>
            </a:extLst>
          </p:cNvPr>
          <p:cNvSpPr txBox="1"/>
          <p:nvPr/>
        </p:nvSpPr>
        <p:spPr>
          <a:xfrm>
            <a:off x="3083957" y="4774626"/>
            <a:ext cx="410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F0000"/>
                </a:solidFill>
              </a:rPr>
              <a:t>출력 </a:t>
            </a:r>
            <a:r>
              <a:rPr lang="en-US" altLang="ko-KR" sz="1100" dirty="0">
                <a:solidFill>
                  <a:srgbClr val="FF0000"/>
                </a:solidFill>
              </a:rPr>
              <a:t>node </a:t>
            </a:r>
            <a:r>
              <a:rPr lang="ko-KR" altLang="en-US" sz="1100" dirty="0">
                <a:solidFill>
                  <a:srgbClr val="FF0000"/>
                </a:solidFill>
              </a:rPr>
              <a:t>수 </a:t>
            </a:r>
            <a:r>
              <a:rPr lang="en-US" altLang="ko-KR" sz="1100" dirty="0">
                <a:solidFill>
                  <a:srgbClr val="FF0000"/>
                </a:solidFill>
              </a:rPr>
              <a:t>(</a:t>
            </a:r>
            <a:r>
              <a:rPr lang="ko-KR" altLang="en-US" sz="1100" dirty="0">
                <a:solidFill>
                  <a:srgbClr val="FF0000"/>
                </a:solidFill>
              </a:rPr>
              <a:t>주택 가격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0AE41D-2709-745E-6F57-4E8C8E9CEEC4}"/>
              </a:ext>
            </a:extLst>
          </p:cNvPr>
          <p:cNvSpPr txBox="1"/>
          <p:nvPr/>
        </p:nvSpPr>
        <p:spPr>
          <a:xfrm>
            <a:off x="9169124" y="4670812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MSE Loss: 0.4667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694D71E-ACC5-87E7-8C8A-E6FC323A9E4B}"/>
              </a:ext>
            </a:extLst>
          </p:cNvPr>
          <p:cNvSpPr/>
          <p:nvPr/>
        </p:nvSpPr>
        <p:spPr>
          <a:xfrm>
            <a:off x="6178932" y="4423202"/>
            <a:ext cx="2827282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Least Square Method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4EFBE4-398F-C80B-4BCD-018A07AE2BC0}"/>
              </a:ext>
            </a:extLst>
          </p:cNvPr>
          <p:cNvSpPr txBox="1"/>
          <p:nvPr/>
        </p:nvSpPr>
        <p:spPr>
          <a:xfrm>
            <a:off x="9169124" y="5624215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MSE Loss: </a:t>
            </a:r>
            <a:r>
              <a:rPr lang="en-US" altLang="ko-KR" dirty="0">
                <a:solidFill>
                  <a:srgbClr val="FF0000"/>
                </a:solidFill>
              </a:rPr>
              <a:t>0.4831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DD7332F-C49F-E463-6D05-883EC7641AD8}"/>
              </a:ext>
            </a:extLst>
          </p:cNvPr>
          <p:cNvSpPr/>
          <p:nvPr/>
        </p:nvSpPr>
        <p:spPr>
          <a:xfrm>
            <a:off x="6178932" y="5376464"/>
            <a:ext cx="2827282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Multi Layer Perceptron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4D808D9-2834-27E6-D90F-AE672FA12A42}"/>
              </a:ext>
            </a:extLst>
          </p:cNvPr>
          <p:cNvCxnSpPr/>
          <p:nvPr/>
        </p:nvCxnSpPr>
        <p:spPr>
          <a:xfrm>
            <a:off x="6021276" y="5226665"/>
            <a:ext cx="472392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629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4686FC-1051-6A5B-D674-7D9EA742A14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Multi Layer Perceptron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EE49F2-A907-8B63-FB76-D13780D03D14}"/>
              </a:ext>
            </a:extLst>
          </p:cNvPr>
          <p:cNvSpPr txBox="1"/>
          <p:nvPr/>
        </p:nvSpPr>
        <p:spPr>
          <a:xfrm>
            <a:off x="82550" y="1076899"/>
            <a:ext cx="4780476" cy="1200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b="1" dirty="0">
                <a:solidFill>
                  <a:prstClr val="black"/>
                </a:solidFill>
                <a:latin typeface="Arial"/>
                <a:ea typeface="맑은 고딕"/>
              </a:rPr>
              <a:t>다중 변수를 사용한 예측</a:t>
            </a:r>
            <a:endParaRPr lang="en-US" altLang="ko-KR" b="1" dirty="0">
              <a:solidFill>
                <a:prstClr val="black"/>
              </a:solidFill>
              <a:latin typeface="Arial"/>
              <a:ea typeface="맑은 고딕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다중 변수를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사용한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multi layer perceptron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prstClr val="black"/>
              </a:solidFill>
              <a:latin typeface="Arial"/>
              <a:ea typeface="맑은 고딕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CCCE22B-0306-BE4A-FA06-C0E641188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13" y="2160614"/>
            <a:ext cx="4601217" cy="790685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956E9FD-AF26-12AB-4ACE-94BC90213B9B}"/>
              </a:ext>
            </a:extLst>
          </p:cNvPr>
          <p:cNvCxnSpPr/>
          <p:nvPr/>
        </p:nvCxnSpPr>
        <p:spPr>
          <a:xfrm flipH="1">
            <a:off x="5176868" y="2525072"/>
            <a:ext cx="704335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9AF60FF-90AF-18F4-DA19-ECA9E2B4A530}"/>
              </a:ext>
            </a:extLst>
          </p:cNvPr>
          <p:cNvSpPr txBox="1"/>
          <p:nvPr/>
        </p:nvSpPr>
        <p:spPr>
          <a:xfrm>
            <a:off x="6042664" y="2371183"/>
            <a:ext cx="3735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입력 </a:t>
            </a:r>
            <a:r>
              <a:rPr lang="en-US" altLang="ko-KR" sz="1400" dirty="0">
                <a:solidFill>
                  <a:srgbClr val="FF0000"/>
                </a:solidFill>
              </a:rPr>
              <a:t>node</a:t>
            </a:r>
            <a:r>
              <a:rPr lang="ko-KR" altLang="en-US" sz="1400" dirty="0">
                <a:solidFill>
                  <a:srgbClr val="FF0000"/>
                </a:solidFill>
              </a:rPr>
              <a:t>로 사용할 변수 선택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058BB9C-706B-FCC3-6520-15824AB74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256" y="3202311"/>
            <a:ext cx="5573488" cy="304303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5ECE81B-B3EF-901A-C0E2-863CBD56EFC3}"/>
              </a:ext>
            </a:extLst>
          </p:cNvPr>
          <p:cNvSpPr txBox="1"/>
          <p:nvPr/>
        </p:nvSpPr>
        <p:spPr>
          <a:xfrm>
            <a:off x="3211283" y="6188578"/>
            <a:ext cx="57694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F0000"/>
                </a:solidFill>
              </a:rPr>
              <a:t>Hidden</a:t>
            </a:r>
            <a:r>
              <a:rPr lang="ko-KR" altLang="en-US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>
                <a:solidFill>
                  <a:srgbClr val="FF0000"/>
                </a:solidFill>
              </a:rPr>
              <a:t>layer</a:t>
            </a:r>
            <a:r>
              <a:rPr lang="ko-KR" altLang="en-US" sz="1400" dirty="0">
                <a:solidFill>
                  <a:srgbClr val="FF0000"/>
                </a:solidFill>
              </a:rPr>
              <a:t> 개수 </a:t>
            </a:r>
            <a:r>
              <a:rPr lang="en-US" altLang="ko-KR" sz="1400" dirty="0">
                <a:solidFill>
                  <a:srgbClr val="FF0000"/>
                </a:solidFill>
              </a:rPr>
              <a:t>/ Hidden layer node </a:t>
            </a:r>
            <a:r>
              <a:rPr lang="ko-KR" altLang="en-US" sz="1400" dirty="0">
                <a:solidFill>
                  <a:srgbClr val="FF0000"/>
                </a:solidFill>
              </a:rPr>
              <a:t>개수 설정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E4401E1-13BA-49D4-E302-78BD5BD92504}"/>
              </a:ext>
            </a:extLst>
          </p:cNvPr>
          <p:cNvSpPr/>
          <p:nvPr/>
        </p:nvSpPr>
        <p:spPr>
          <a:xfrm>
            <a:off x="4561114" y="3202311"/>
            <a:ext cx="2982686" cy="2986258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0848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4686FC-1051-6A5B-D674-7D9EA742A14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Multi Layer Perceptron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EE49F2-A907-8B63-FB76-D13780D03D14}"/>
              </a:ext>
            </a:extLst>
          </p:cNvPr>
          <p:cNvSpPr txBox="1"/>
          <p:nvPr/>
        </p:nvSpPr>
        <p:spPr>
          <a:xfrm>
            <a:off x="82550" y="1076899"/>
            <a:ext cx="4780476" cy="1200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b="1" dirty="0">
                <a:solidFill>
                  <a:prstClr val="black"/>
                </a:solidFill>
                <a:latin typeface="Arial"/>
                <a:ea typeface="맑은 고딕"/>
              </a:rPr>
              <a:t>다중 변수를 사용한 예측</a:t>
            </a:r>
            <a:endParaRPr lang="en-US" altLang="ko-KR" b="1" dirty="0">
              <a:solidFill>
                <a:prstClr val="black"/>
              </a:solidFill>
              <a:latin typeface="Arial"/>
              <a:ea typeface="맑은 고딕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다중 변수를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 </a:t>
            </a:r>
            <a:r>
              <a:rPr lang="ko-KR" altLang="en-US" sz="1600" dirty="0">
                <a:solidFill>
                  <a:prstClr val="black"/>
                </a:solidFill>
                <a:latin typeface="Arial"/>
                <a:ea typeface="맑은 고딕"/>
              </a:rPr>
              <a:t>사용한 </a:t>
            </a:r>
            <a:r>
              <a:rPr lang="en-US" altLang="ko-KR" sz="1600" dirty="0">
                <a:solidFill>
                  <a:prstClr val="black"/>
                </a:solidFill>
                <a:latin typeface="Arial"/>
                <a:ea typeface="맑은 고딕"/>
              </a:rPr>
              <a:t>multi layer perceptron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prstClr val="black"/>
              </a:solidFill>
              <a:latin typeface="Arial"/>
              <a:ea typeface="맑은 고딕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CCCE22B-0306-BE4A-FA06-C0E641188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13" y="2160614"/>
            <a:ext cx="4601217" cy="790685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956E9FD-AF26-12AB-4ACE-94BC90213B9B}"/>
              </a:ext>
            </a:extLst>
          </p:cNvPr>
          <p:cNvCxnSpPr/>
          <p:nvPr/>
        </p:nvCxnSpPr>
        <p:spPr>
          <a:xfrm flipH="1">
            <a:off x="5176868" y="2525072"/>
            <a:ext cx="704335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9AF60FF-90AF-18F4-DA19-ECA9E2B4A530}"/>
              </a:ext>
            </a:extLst>
          </p:cNvPr>
          <p:cNvSpPr txBox="1"/>
          <p:nvPr/>
        </p:nvSpPr>
        <p:spPr>
          <a:xfrm>
            <a:off x="6042664" y="2371183"/>
            <a:ext cx="3735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입력 </a:t>
            </a:r>
            <a:r>
              <a:rPr lang="en-US" altLang="ko-KR" sz="1400" dirty="0">
                <a:solidFill>
                  <a:srgbClr val="FF0000"/>
                </a:solidFill>
              </a:rPr>
              <a:t>node</a:t>
            </a:r>
            <a:r>
              <a:rPr lang="ko-KR" altLang="en-US" sz="1400" dirty="0">
                <a:solidFill>
                  <a:srgbClr val="FF0000"/>
                </a:solidFill>
              </a:rPr>
              <a:t>로 사용할 변수 선택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058BB9C-706B-FCC3-6520-15824AB74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256" y="3202311"/>
            <a:ext cx="5573488" cy="304303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5ECE81B-B3EF-901A-C0E2-863CBD56EFC3}"/>
              </a:ext>
            </a:extLst>
          </p:cNvPr>
          <p:cNvSpPr txBox="1"/>
          <p:nvPr/>
        </p:nvSpPr>
        <p:spPr>
          <a:xfrm>
            <a:off x="116596" y="5859333"/>
            <a:ext cx="4038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dirty="0">
                <a:solidFill>
                  <a:srgbClr val="FF0000"/>
                </a:solidFill>
              </a:rPr>
              <a:t>입력 </a:t>
            </a:r>
            <a:r>
              <a:rPr lang="en-US" altLang="ko-KR" sz="1400" dirty="0">
                <a:solidFill>
                  <a:srgbClr val="FF0000"/>
                </a:solidFill>
              </a:rPr>
              <a:t>node</a:t>
            </a:r>
            <a:r>
              <a:rPr lang="ko-KR" altLang="en-US" sz="1400" dirty="0">
                <a:solidFill>
                  <a:srgbClr val="FF0000"/>
                </a:solidFill>
              </a:rPr>
              <a:t>수와 변수의 개수는 동일해야 함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E4401E1-13BA-49D4-E302-78BD5BD92504}"/>
              </a:ext>
            </a:extLst>
          </p:cNvPr>
          <p:cNvSpPr/>
          <p:nvPr/>
        </p:nvSpPr>
        <p:spPr>
          <a:xfrm>
            <a:off x="3371683" y="3609779"/>
            <a:ext cx="547174" cy="217132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09CEF5-97AE-0CB1-B2B0-C2C89E387978}"/>
              </a:ext>
            </a:extLst>
          </p:cNvPr>
          <p:cNvSpPr txBox="1"/>
          <p:nvPr/>
        </p:nvSpPr>
        <p:spPr>
          <a:xfrm>
            <a:off x="8787183" y="4541551"/>
            <a:ext cx="3404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출력 </a:t>
            </a:r>
            <a:r>
              <a:rPr lang="en-US" altLang="ko-KR" sz="1400" dirty="0">
                <a:solidFill>
                  <a:srgbClr val="FF0000"/>
                </a:solidFill>
              </a:rPr>
              <a:t>node</a:t>
            </a:r>
            <a:r>
              <a:rPr lang="ko-KR" altLang="en-US" sz="1400" dirty="0">
                <a:solidFill>
                  <a:srgbClr val="FF0000"/>
                </a:solidFill>
              </a:rPr>
              <a:t>수 </a:t>
            </a:r>
            <a:r>
              <a:rPr lang="en-US" altLang="ko-KR" sz="1400" dirty="0">
                <a:solidFill>
                  <a:srgbClr val="FF0000"/>
                </a:solidFill>
              </a:rPr>
              <a:t>1</a:t>
            </a:r>
            <a:r>
              <a:rPr lang="ko-KR" altLang="en-US" sz="1400" dirty="0">
                <a:solidFill>
                  <a:srgbClr val="FF0000"/>
                </a:solidFill>
              </a:rPr>
              <a:t>개 고정 </a:t>
            </a:r>
            <a:r>
              <a:rPr lang="en-US" altLang="ko-KR" sz="1400" dirty="0">
                <a:solidFill>
                  <a:srgbClr val="FF0000"/>
                </a:solidFill>
              </a:rPr>
              <a:t>(</a:t>
            </a:r>
            <a:r>
              <a:rPr lang="ko-KR" altLang="en-US" sz="1400" dirty="0">
                <a:solidFill>
                  <a:srgbClr val="FF0000"/>
                </a:solidFill>
              </a:rPr>
              <a:t>주택 가격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921E8D5-1E6B-428B-05EA-0CB060FED3FD}"/>
              </a:ext>
            </a:extLst>
          </p:cNvPr>
          <p:cNvSpPr/>
          <p:nvPr/>
        </p:nvSpPr>
        <p:spPr>
          <a:xfrm>
            <a:off x="8368379" y="4439981"/>
            <a:ext cx="418804" cy="510916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369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092C676-3EBD-7732-C56C-BD1E76955B39}"/>
              </a:ext>
            </a:extLst>
          </p:cNvPr>
          <p:cNvSpPr txBox="1"/>
          <p:nvPr/>
        </p:nvSpPr>
        <p:spPr>
          <a:xfrm>
            <a:off x="183271" y="1066844"/>
            <a:ext cx="4448654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CIFAR10 dataset 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형상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32x32x3 (RGB)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이미지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10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개의 클래스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Train: 50,000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Test: 10,000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8681A-F45E-9C95-9EA8-5B2051BA3CB5}"/>
              </a:ext>
            </a:extLst>
          </p:cNvPr>
          <p:cNvSpPr txBox="1"/>
          <p:nvPr/>
        </p:nvSpPr>
        <p:spPr>
          <a:xfrm>
            <a:off x="84846" y="523856"/>
            <a:ext cx="604518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CIFAR10</a:t>
            </a:r>
            <a:r>
              <a:rPr lang="ko-KR" altLang="en-US" sz="2500" b="1" dirty="0">
                <a:solidFill>
                  <a:schemeClr val="bg1"/>
                </a:solidFill>
              </a:rPr>
              <a:t> 분류 실습 </a:t>
            </a:r>
            <a:r>
              <a:rPr lang="en-US" altLang="ko-KR" sz="2500" b="1" dirty="0">
                <a:solidFill>
                  <a:schemeClr val="bg1"/>
                </a:solidFill>
                <a:sym typeface="Wingdings" panose="05000000000000000000" pitchFamily="2" charset="2"/>
              </a:rPr>
              <a:t>- CNN</a:t>
            </a:r>
            <a:r>
              <a:rPr lang="ko-KR" altLang="en-US" sz="2500" b="1" dirty="0">
                <a:solidFill>
                  <a:schemeClr val="bg1"/>
                </a:solidFill>
                <a:sym typeface="Wingdings" panose="05000000000000000000" pitchFamily="2" charset="2"/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25FB48D-BD79-AA3C-7258-C19097999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077" y="1464317"/>
            <a:ext cx="5944395" cy="469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56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Review – MLP classification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9E946E-CFFD-F605-D1AB-BF0DCD0AAD57}"/>
              </a:ext>
            </a:extLst>
          </p:cNvPr>
          <p:cNvSpPr txBox="1"/>
          <p:nvPr/>
        </p:nvSpPr>
        <p:spPr>
          <a:xfrm>
            <a:off x="192088" y="1071232"/>
            <a:ext cx="9093067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MNIST </a:t>
            </a:r>
            <a:r>
              <a:rPr lang="ko-KR" altLang="en-US" b="1" dirty="0"/>
              <a:t>데이터베이스 </a:t>
            </a:r>
            <a:r>
              <a:rPr lang="en-US" altLang="ko-KR" b="1" dirty="0"/>
              <a:t>(Modified National Institute of Standards and Technology)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손으로 쓴 숫자들로 이루어진 대형 데이터베이스</a:t>
            </a:r>
            <a:endParaRPr lang="en-US" altLang="ko-KR" sz="16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Train dataset 60,000</a:t>
            </a:r>
            <a:r>
              <a:rPr lang="ko-KR" altLang="en-US" sz="1600" dirty="0"/>
              <a:t>개</a:t>
            </a:r>
            <a:r>
              <a:rPr lang="en-US" altLang="ko-KR" sz="1600" dirty="0"/>
              <a:t>, Test dataset 10,000</a:t>
            </a:r>
            <a:r>
              <a:rPr lang="ko-KR" altLang="en-US" sz="1600" dirty="0"/>
              <a:t>개로 구성됨</a:t>
            </a:r>
            <a:endParaRPr lang="en-US" altLang="ko-KR" sz="1600" dirty="0"/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37D0C8DB-21E4-831E-29C7-FDC87BA45B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501" y="2445535"/>
            <a:ext cx="7044998" cy="428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07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092C676-3EBD-7732-C56C-BD1E76955B39}"/>
              </a:ext>
            </a:extLst>
          </p:cNvPr>
          <p:cNvSpPr txBox="1"/>
          <p:nvPr/>
        </p:nvSpPr>
        <p:spPr>
          <a:xfrm>
            <a:off x="183271" y="1066844"/>
            <a:ext cx="4448654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CIFAR10 dataset 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형상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32x32x3 (RGB)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이미지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10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개의 클래스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Train: 50,000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Test: 10,000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8681A-F45E-9C95-9EA8-5B2051BA3CB5}"/>
              </a:ext>
            </a:extLst>
          </p:cNvPr>
          <p:cNvSpPr txBox="1"/>
          <p:nvPr/>
        </p:nvSpPr>
        <p:spPr>
          <a:xfrm>
            <a:off x="84846" y="523856"/>
            <a:ext cx="604518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CIFAR10</a:t>
            </a:r>
            <a:r>
              <a:rPr lang="ko-KR" altLang="en-US" sz="2500" b="1" dirty="0">
                <a:solidFill>
                  <a:schemeClr val="bg1"/>
                </a:solidFill>
              </a:rPr>
              <a:t> 분류 실습 </a:t>
            </a:r>
            <a:r>
              <a:rPr lang="en-US" altLang="ko-KR" sz="2500" b="1" dirty="0">
                <a:solidFill>
                  <a:schemeClr val="bg1"/>
                </a:solidFill>
                <a:sym typeface="Wingdings" panose="05000000000000000000" pitchFamily="2" charset="2"/>
              </a:rPr>
              <a:t>- CNN</a:t>
            </a:r>
            <a:r>
              <a:rPr lang="ko-KR" altLang="en-US" sz="2500" b="1" dirty="0">
                <a:solidFill>
                  <a:schemeClr val="bg1"/>
                </a:solidFill>
                <a:sym typeface="Wingdings" panose="05000000000000000000" pitchFamily="2" charset="2"/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pic>
        <p:nvPicPr>
          <p:cNvPr id="2" name="그림 1" descr="나무, 잔디, 실외, 운송이(가) 표시된 사진&#10;&#10;자동 생성된 설명">
            <a:extLst>
              <a:ext uri="{FF2B5EF4-FFF2-40B4-BE49-F238E27FC236}">
                <a16:creationId xmlns:a16="http://schemas.microsoft.com/office/drawing/2014/main" id="{F9AC40F0-6D41-9A66-D67F-722EDDBDC2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21" y="2858394"/>
            <a:ext cx="2480430" cy="24804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9A50BC-A6C3-7163-924E-4D2DE904C625}"/>
              </a:ext>
            </a:extLst>
          </p:cNvPr>
          <p:cNvSpPr txBox="1"/>
          <p:nvPr/>
        </p:nvSpPr>
        <p:spPr>
          <a:xfrm>
            <a:off x="893709" y="5462110"/>
            <a:ext cx="2493055" cy="872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/>
              <a:t>CIFAR10 input image</a:t>
            </a: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0000FF"/>
                </a:solidFill>
              </a:rPr>
              <a:t>(32x32x3)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136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092C676-3EBD-7732-C56C-BD1E76955B39}"/>
              </a:ext>
            </a:extLst>
          </p:cNvPr>
          <p:cNvSpPr txBox="1"/>
          <p:nvPr/>
        </p:nvSpPr>
        <p:spPr>
          <a:xfrm>
            <a:off x="183271" y="1066844"/>
            <a:ext cx="4448654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CIFAR10 dataset 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형상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32x32x3 (RGB)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이미지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10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개의 클래스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Train: 50,000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Test: 10,000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8681A-F45E-9C95-9EA8-5B2051BA3CB5}"/>
              </a:ext>
            </a:extLst>
          </p:cNvPr>
          <p:cNvSpPr txBox="1"/>
          <p:nvPr/>
        </p:nvSpPr>
        <p:spPr>
          <a:xfrm>
            <a:off x="84846" y="523856"/>
            <a:ext cx="604518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CIFAR10</a:t>
            </a:r>
            <a:r>
              <a:rPr lang="ko-KR" altLang="en-US" sz="2500" b="1" dirty="0">
                <a:solidFill>
                  <a:schemeClr val="bg1"/>
                </a:solidFill>
              </a:rPr>
              <a:t> 분류 실습 </a:t>
            </a:r>
            <a:r>
              <a:rPr lang="en-US" altLang="ko-KR" sz="2500" b="1" dirty="0">
                <a:solidFill>
                  <a:schemeClr val="bg1"/>
                </a:solidFill>
                <a:sym typeface="Wingdings" panose="05000000000000000000" pitchFamily="2" charset="2"/>
              </a:rPr>
              <a:t>- CNN</a:t>
            </a:r>
            <a:r>
              <a:rPr lang="ko-KR" altLang="en-US" sz="2500" b="1" dirty="0">
                <a:solidFill>
                  <a:schemeClr val="bg1"/>
                </a:solidFill>
                <a:sym typeface="Wingdings" panose="05000000000000000000" pitchFamily="2" charset="2"/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pic>
        <p:nvPicPr>
          <p:cNvPr id="2" name="그림 1" descr="나무, 잔디, 실외, 운송이(가) 표시된 사진&#10;&#10;자동 생성된 설명">
            <a:extLst>
              <a:ext uri="{FF2B5EF4-FFF2-40B4-BE49-F238E27FC236}">
                <a16:creationId xmlns:a16="http://schemas.microsoft.com/office/drawing/2014/main" id="{F9AC40F0-6D41-9A66-D67F-722EDDBDC2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21" y="2858394"/>
            <a:ext cx="2480430" cy="24804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9A50BC-A6C3-7163-924E-4D2DE904C625}"/>
              </a:ext>
            </a:extLst>
          </p:cNvPr>
          <p:cNvSpPr txBox="1"/>
          <p:nvPr/>
        </p:nvSpPr>
        <p:spPr>
          <a:xfrm>
            <a:off x="893709" y="5462110"/>
            <a:ext cx="2493055" cy="872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/>
              <a:t>CIFAR10 input image</a:t>
            </a: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0000FF"/>
                </a:solidFill>
              </a:rPr>
              <a:t>(32x32x3)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30F6B5-2A7B-9648-90CC-FDF7BDBDD911}"/>
              </a:ext>
            </a:extLst>
          </p:cNvPr>
          <p:cNvSpPr txBox="1"/>
          <p:nvPr/>
        </p:nvSpPr>
        <p:spPr>
          <a:xfrm>
            <a:off x="3704505" y="44060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평탄화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30EE018-7445-073B-E520-3BD21E0B7581}"/>
              </a:ext>
            </a:extLst>
          </p:cNvPr>
          <p:cNvGrpSpPr/>
          <p:nvPr/>
        </p:nvGrpSpPr>
        <p:grpSpPr>
          <a:xfrm>
            <a:off x="4499661" y="2428302"/>
            <a:ext cx="1749198" cy="3888674"/>
            <a:chOff x="5081067" y="2428302"/>
            <a:chExt cx="1749198" cy="3888674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7EFC80-69DA-E7E2-3E4A-5B44FA344B6F}"/>
                </a:ext>
              </a:extLst>
            </p:cNvPr>
            <p:cNvGrpSpPr/>
            <p:nvPr/>
          </p:nvGrpSpPr>
          <p:grpSpPr>
            <a:xfrm>
              <a:off x="5081067" y="2428302"/>
              <a:ext cx="1749198" cy="3888674"/>
              <a:chOff x="5081067" y="2428302"/>
              <a:chExt cx="1749198" cy="3888674"/>
            </a:xfrm>
          </p:grpSpPr>
          <p:pic>
            <p:nvPicPr>
              <p:cNvPr id="4" name="Picture 2" descr="Looking inside neural nets">
                <a:extLst>
                  <a:ext uri="{FF2B5EF4-FFF2-40B4-BE49-F238E27FC236}">
                    <a16:creationId xmlns:a16="http://schemas.microsoft.com/office/drawing/2014/main" id="{7C8E7668-9AF5-0F9B-0197-01F81DD7F82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204" r="50516"/>
              <a:stretch/>
            </p:blipFill>
            <p:spPr bwMode="auto">
              <a:xfrm>
                <a:off x="5410224" y="2428302"/>
                <a:ext cx="1073084" cy="35337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F4DA62D-84BA-3269-26B9-B8D005BDBC05}"/>
                  </a:ext>
                </a:extLst>
              </p:cNvPr>
              <p:cNvSpPr txBox="1"/>
              <p:nvPr/>
            </p:nvSpPr>
            <p:spPr>
              <a:xfrm>
                <a:off x="5081067" y="5947644"/>
                <a:ext cx="17491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b="1" dirty="0"/>
                  <a:t>(32x </a:t>
                </a:r>
                <a:r>
                  <a:rPr lang="en-US" altLang="ko-KR" b="1" dirty="0" err="1"/>
                  <a:t>32x</a:t>
                </a:r>
                <a:r>
                  <a:rPr lang="en-US" altLang="ko-KR" b="1" dirty="0"/>
                  <a:t> 3) x 1</a:t>
                </a:r>
                <a:endParaRPr lang="ko-KR" altLang="en-US" b="1" dirty="0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4DBA4A8-DD5A-811B-9AFF-1F77EE80B6CE}"/>
                </a:ext>
              </a:extLst>
            </p:cNvPr>
            <p:cNvSpPr/>
            <p:nvPr/>
          </p:nvSpPr>
          <p:spPr>
            <a:xfrm>
              <a:off x="5765575" y="5712977"/>
              <a:ext cx="254899" cy="1497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b="1" dirty="0">
                  <a:solidFill>
                    <a:schemeClr val="tx1"/>
                  </a:solidFill>
                </a:rPr>
                <a:t>3072</a:t>
              </a:r>
              <a:endParaRPr lang="ko-KR" altLang="en-US" sz="900" b="1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FC45299-730E-D501-EF7B-38FE2BD056CB}"/>
              </a:ext>
            </a:extLst>
          </p:cNvPr>
          <p:cNvCxnSpPr>
            <a:cxnSpLocks/>
          </p:cNvCxnSpPr>
          <p:nvPr/>
        </p:nvCxnSpPr>
        <p:spPr>
          <a:xfrm>
            <a:off x="3724359" y="4004620"/>
            <a:ext cx="8573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1923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092C676-3EBD-7732-C56C-BD1E76955B39}"/>
              </a:ext>
            </a:extLst>
          </p:cNvPr>
          <p:cNvSpPr txBox="1"/>
          <p:nvPr/>
        </p:nvSpPr>
        <p:spPr>
          <a:xfrm>
            <a:off x="183271" y="1066844"/>
            <a:ext cx="4448654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CIFAR10 dataset 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형상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32x32x3 (RGB)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이미지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ko-KR" alt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개의 클래스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Train: 50,000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Test: 10,000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8681A-F45E-9C95-9EA8-5B2051BA3CB5}"/>
              </a:ext>
            </a:extLst>
          </p:cNvPr>
          <p:cNvSpPr txBox="1"/>
          <p:nvPr/>
        </p:nvSpPr>
        <p:spPr>
          <a:xfrm>
            <a:off x="84846" y="523856"/>
            <a:ext cx="604518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CIFAR10</a:t>
            </a:r>
            <a:r>
              <a:rPr lang="ko-KR" altLang="en-US" sz="2500" b="1" dirty="0">
                <a:solidFill>
                  <a:schemeClr val="bg1"/>
                </a:solidFill>
              </a:rPr>
              <a:t> 분류 실습 </a:t>
            </a:r>
            <a:r>
              <a:rPr lang="en-US" altLang="ko-KR" sz="2500" b="1" dirty="0">
                <a:solidFill>
                  <a:schemeClr val="bg1"/>
                </a:solidFill>
                <a:sym typeface="Wingdings" panose="05000000000000000000" pitchFamily="2" charset="2"/>
              </a:rPr>
              <a:t>- CNN</a:t>
            </a:r>
            <a:r>
              <a:rPr lang="ko-KR" altLang="en-US" sz="2500" b="1" dirty="0">
                <a:solidFill>
                  <a:schemeClr val="bg1"/>
                </a:solidFill>
                <a:sym typeface="Wingdings" panose="05000000000000000000" pitchFamily="2" charset="2"/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pic>
        <p:nvPicPr>
          <p:cNvPr id="2" name="그림 1" descr="나무, 잔디, 실외, 운송이(가) 표시된 사진&#10;&#10;자동 생성된 설명">
            <a:extLst>
              <a:ext uri="{FF2B5EF4-FFF2-40B4-BE49-F238E27FC236}">
                <a16:creationId xmlns:a16="http://schemas.microsoft.com/office/drawing/2014/main" id="{F9AC40F0-6D41-9A66-D67F-722EDDBDC2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21" y="2858394"/>
            <a:ext cx="2480430" cy="24804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9A50BC-A6C3-7163-924E-4D2DE904C625}"/>
              </a:ext>
            </a:extLst>
          </p:cNvPr>
          <p:cNvSpPr txBox="1"/>
          <p:nvPr/>
        </p:nvSpPr>
        <p:spPr>
          <a:xfrm>
            <a:off x="893709" y="5462110"/>
            <a:ext cx="2493055" cy="872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/>
              <a:t>CIFAR10 input image</a:t>
            </a: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0000FF"/>
                </a:solidFill>
              </a:rPr>
              <a:t>(32x32x3)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30F6B5-2A7B-9648-90CC-FDF7BDBDD911}"/>
              </a:ext>
            </a:extLst>
          </p:cNvPr>
          <p:cNvSpPr txBox="1"/>
          <p:nvPr/>
        </p:nvSpPr>
        <p:spPr>
          <a:xfrm>
            <a:off x="3704505" y="44060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평탄화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30EE018-7445-073B-E520-3BD21E0B7581}"/>
              </a:ext>
            </a:extLst>
          </p:cNvPr>
          <p:cNvGrpSpPr/>
          <p:nvPr/>
        </p:nvGrpSpPr>
        <p:grpSpPr>
          <a:xfrm>
            <a:off x="4499661" y="2428302"/>
            <a:ext cx="1749198" cy="3888674"/>
            <a:chOff x="5081067" y="2428302"/>
            <a:chExt cx="1749198" cy="3888674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7EFC80-69DA-E7E2-3E4A-5B44FA344B6F}"/>
                </a:ext>
              </a:extLst>
            </p:cNvPr>
            <p:cNvGrpSpPr/>
            <p:nvPr/>
          </p:nvGrpSpPr>
          <p:grpSpPr>
            <a:xfrm>
              <a:off x="5081067" y="2428302"/>
              <a:ext cx="1749198" cy="3888674"/>
              <a:chOff x="5081067" y="2428302"/>
              <a:chExt cx="1749198" cy="3888674"/>
            </a:xfrm>
          </p:grpSpPr>
          <p:pic>
            <p:nvPicPr>
              <p:cNvPr id="4" name="Picture 2" descr="Looking inside neural nets">
                <a:extLst>
                  <a:ext uri="{FF2B5EF4-FFF2-40B4-BE49-F238E27FC236}">
                    <a16:creationId xmlns:a16="http://schemas.microsoft.com/office/drawing/2014/main" id="{7C8E7668-9AF5-0F9B-0197-01F81DD7F82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204" r="50516"/>
              <a:stretch/>
            </p:blipFill>
            <p:spPr bwMode="auto">
              <a:xfrm>
                <a:off x="5410224" y="2428302"/>
                <a:ext cx="1073084" cy="35337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F4DA62D-84BA-3269-26B9-B8D005BDBC05}"/>
                  </a:ext>
                </a:extLst>
              </p:cNvPr>
              <p:cNvSpPr txBox="1"/>
              <p:nvPr/>
            </p:nvSpPr>
            <p:spPr>
              <a:xfrm>
                <a:off x="5081067" y="5947644"/>
                <a:ext cx="17491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b="1" dirty="0"/>
                  <a:t>(32x </a:t>
                </a:r>
                <a:r>
                  <a:rPr lang="en-US" altLang="ko-KR" b="1" dirty="0" err="1"/>
                  <a:t>32x</a:t>
                </a:r>
                <a:r>
                  <a:rPr lang="en-US" altLang="ko-KR" b="1" dirty="0"/>
                  <a:t> 3) x 1</a:t>
                </a:r>
                <a:endParaRPr lang="ko-KR" altLang="en-US" b="1" dirty="0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4DBA4A8-DD5A-811B-9AFF-1F77EE80B6CE}"/>
                </a:ext>
              </a:extLst>
            </p:cNvPr>
            <p:cNvSpPr/>
            <p:nvPr/>
          </p:nvSpPr>
          <p:spPr>
            <a:xfrm>
              <a:off x="5765575" y="5712977"/>
              <a:ext cx="254899" cy="1497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b="1" dirty="0">
                  <a:solidFill>
                    <a:schemeClr val="tx1"/>
                  </a:solidFill>
                </a:rPr>
                <a:t>3072</a:t>
              </a:r>
              <a:endParaRPr lang="ko-KR" altLang="en-US" sz="900" b="1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7323D08-372B-1C75-7DDB-7DD28C49B3C9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9244921" y="4004620"/>
            <a:ext cx="8573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B80972B-A69D-AC84-A503-FDAB3ECCF9F8}"/>
              </a:ext>
            </a:extLst>
          </p:cNvPr>
          <p:cNvSpPr txBox="1"/>
          <p:nvPr/>
        </p:nvSpPr>
        <p:spPr>
          <a:xfrm>
            <a:off x="10102230" y="3819954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예측 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47B095-503D-1AD5-EFD4-A3C40B23D5E3}"/>
              </a:ext>
            </a:extLst>
          </p:cNvPr>
          <p:cNvSpPr txBox="1"/>
          <p:nvPr/>
        </p:nvSpPr>
        <p:spPr>
          <a:xfrm>
            <a:off x="10279361" y="4541999"/>
            <a:ext cx="835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10 x 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FC45299-730E-D501-EF7B-38FE2BD056CB}"/>
              </a:ext>
            </a:extLst>
          </p:cNvPr>
          <p:cNvCxnSpPr>
            <a:cxnSpLocks/>
          </p:cNvCxnSpPr>
          <p:nvPr/>
        </p:nvCxnSpPr>
        <p:spPr>
          <a:xfrm>
            <a:off x="3724359" y="4004620"/>
            <a:ext cx="8573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CFA8280-ECEE-37DB-6DA4-9B1077648320}"/>
              </a:ext>
            </a:extLst>
          </p:cNvPr>
          <p:cNvSpPr/>
          <p:nvPr/>
        </p:nvSpPr>
        <p:spPr>
          <a:xfrm>
            <a:off x="7455606" y="3468684"/>
            <a:ext cx="1494966" cy="8686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Perceptron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D22FF76-86AB-22B3-734B-2EE7AFCEB5FC}"/>
              </a:ext>
            </a:extLst>
          </p:cNvPr>
          <p:cNvCxnSpPr>
            <a:cxnSpLocks/>
          </p:cNvCxnSpPr>
          <p:nvPr/>
        </p:nvCxnSpPr>
        <p:spPr>
          <a:xfrm>
            <a:off x="6248859" y="4004620"/>
            <a:ext cx="8573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70266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E23AF0-9D1F-457A-B786-CE4675A023ED}"/>
              </a:ext>
            </a:extLst>
          </p:cNvPr>
          <p:cNvSpPr txBox="1"/>
          <p:nvPr/>
        </p:nvSpPr>
        <p:spPr>
          <a:xfrm>
            <a:off x="207819" y="4506239"/>
            <a:ext cx="6082563" cy="14930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 err="1"/>
              <a:t>Dongsan</a:t>
            </a:r>
            <a:r>
              <a:rPr lang="en-US" altLang="ko-KR" dirty="0"/>
              <a:t> Jun (dsjun@dau.ac.kr)</a:t>
            </a:r>
          </a:p>
          <a:p>
            <a:pPr>
              <a:lnSpc>
                <a:spcPct val="130000"/>
              </a:lnSpc>
            </a:pPr>
            <a:r>
              <a:rPr lang="en-US" altLang="ko-KR" dirty="0"/>
              <a:t>Image</a:t>
            </a:r>
            <a:r>
              <a:rPr lang="ko-KR" altLang="en-US" dirty="0"/>
              <a:t> </a:t>
            </a:r>
            <a:r>
              <a:rPr lang="en-US" altLang="ko-KR" dirty="0"/>
              <a:t>Signal Processing Laboratory (www.donga-ispl.kr)</a:t>
            </a:r>
          </a:p>
          <a:p>
            <a:pPr>
              <a:lnSpc>
                <a:spcPct val="130000"/>
              </a:lnSpc>
            </a:pPr>
            <a:r>
              <a:rPr lang="en-US" altLang="ko-KR" dirty="0"/>
              <a:t>Dept. of Computer Engineering</a:t>
            </a:r>
          </a:p>
          <a:p>
            <a:pPr>
              <a:lnSpc>
                <a:spcPct val="130000"/>
              </a:lnSpc>
            </a:pPr>
            <a:r>
              <a:rPr lang="en-US" altLang="ko-KR" dirty="0"/>
              <a:t>Dong-A University, Busan, Rep. of Korea</a:t>
            </a:r>
          </a:p>
        </p:txBody>
      </p:sp>
    </p:spTree>
    <p:extLst>
      <p:ext uri="{BB962C8B-B14F-4D97-AF65-F5344CB8AC3E}">
        <p14:creationId xmlns:p14="http://schemas.microsoft.com/office/powerpoint/2010/main" val="3282048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Review – MLP classification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1EE8B-218B-460C-EF00-2784C866BF8F}"/>
              </a:ext>
            </a:extLst>
          </p:cNvPr>
          <p:cNvSpPr txBox="1"/>
          <p:nvPr/>
        </p:nvSpPr>
        <p:spPr>
          <a:xfrm>
            <a:off x="183271" y="1066844"/>
            <a:ext cx="7891904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/>
              <a:t>실습 목표</a:t>
            </a:r>
            <a:r>
              <a:rPr lang="en-US" altLang="ko-KR" b="1" dirty="0"/>
              <a:t>: MNIST </a:t>
            </a:r>
            <a:r>
              <a:rPr lang="ko-KR" altLang="en-US" b="1" dirty="0" err="1"/>
              <a:t>손글씨</a:t>
            </a:r>
            <a:r>
              <a:rPr lang="ko-KR" altLang="en-US" b="1" dirty="0"/>
              <a:t> 데이터를 분류하는 단층 </a:t>
            </a:r>
            <a:r>
              <a:rPr lang="en-US" altLang="ko-KR" b="1" dirty="0"/>
              <a:t>perceptron </a:t>
            </a:r>
            <a:r>
              <a:rPr lang="ko-KR" altLang="en-US" b="1" dirty="0"/>
              <a:t>모델 학습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입력</a:t>
            </a:r>
            <a:r>
              <a:rPr lang="en-US" altLang="ko-KR" sz="1600" dirty="0"/>
              <a:t>: </a:t>
            </a:r>
            <a:r>
              <a:rPr lang="ko-KR" altLang="en-US" sz="1600" dirty="0" err="1"/>
              <a:t>손글씨</a:t>
            </a:r>
            <a:r>
              <a:rPr lang="ko-KR" altLang="en-US" sz="1600" dirty="0"/>
              <a:t> 이미지 </a:t>
            </a:r>
            <a:r>
              <a:rPr lang="en-US" altLang="ko-KR" sz="1600" dirty="0"/>
              <a:t>(28x28x1)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출력</a:t>
            </a:r>
            <a:r>
              <a:rPr lang="en-US" altLang="ko-KR" sz="1600" dirty="0"/>
              <a:t>: 0~9</a:t>
            </a:r>
            <a:r>
              <a:rPr lang="ko-KR" altLang="en-US" sz="1600" dirty="0"/>
              <a:t>까지 숫자들의 정답 확률</a:t>
            </a:r>
            <a:endParaRPr lang="en-US" altLang="ko-KR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7AB628E-38B3-00E9-C5F1-18127C05A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535" y="2639355"/>
            <a:ext cx="2482929" cy="25273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94AF062-E878-A576-03B9-CEB9947AD63F}"/>
              </a:ext>
            </a:extLst>
          </p:cNvPr>
          <p:cNvSpPr/>
          <p:nvPr/>
        </p:nvSpPr>
        <p:spPr>
          <a:xfrm>
            <a:off x="5250423" y="3468684"/>
            <a:ext cx="1494966" cy="8686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Perceptron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1EE17CA-0C95-08A4-60F0-0C78A352A370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4357464" y="3903024"/>
            <a:ext cx="892959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2B4E55C0-97DA-D5F4-822B-46A39E396CE1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>
            <a:off x="6745389" y="3903024"/>
            <a:ext cx="89296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A4FFC3C-7AAB-29A6-65EB-7ED8FA8FC2F1}"/>
              </a:ext>
            </a:extLst>
          </p:cNvPr>
          <p:cNvSpPr txBox="1"/>
          <p:nvPr/>
        </p:nvSpPr>
        <p:spPr>
          <a:xfrm>
            <a:off x="7638349" y="3718358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예측 결과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F2C7A1-19C2-9924-64F7-60F5D156D65E}"/>
              </a:ext>
            </a:extLst>
          </p:cNvPr>
          <p:cNvSpPr txBox="1"/>
          <p:nvPr/>
        </p:nvSpPr>
        <p:spPr>
          <a:xfrm>
            <a:off x="2459409" y="5300597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28 x 28 x 1</a:t>
            </a:r>
            <a:endParaRPr lang="ko-KR" altLang="en-US" dirty="0"/>
          </a:p>
        </p:txBody>
      </p:sp>
      <p:graphicFrame>
        <p:nvGraphicFramePr>
          <p:cNvPr id="12" name="표 27">
            <a:extLst>
              <a:ext uri="{FF2B5EF4-FFF2-40B4-BE49-F238E27FC236}">
                <a16:creationId xmlns:a16="http://schemas.microsoft.com/office/drawing/2014/main" id="{3904001A-18EA-8C4A-07F5-D4B4E5105E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722842"/>
              </p:ext>
            </p:extLst>
          </p:nvPr>
        </p:nvGraphicFramePr>
        <p:xfrm>
          <a:off x="9076001" y="3364012"/>
          <a:ext cx="2287274" cy="268224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143637">
                  <a:extLst>
                    <a:ext uri="{9D8B030D-6E8A-4147-A177-3AD203B41FA5}">
                      <a16:colId xmlns:a16="http://schemas.microsoft.com/office/drawing/2014/main" val="869692006"/>
                    </a:ext>
                  </a:extLst>
                </a:gridCol>
                <a:gridCol w="1143637">
                  <a:extLst>
                    <a:ext uri="{9D8B030D-6E8A-4147-A177-3AD203B41FA5}">
                      <a16:colId xmlns:a16="http://schemas.microsoft.com/office/drawing/2014/main" val="172849665"/>
                    </a:ext>
                  </a:extLst>
                </a:gridCol>
              </a:tblGrid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클래스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정답 확률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623679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0.1666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5751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0.0889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399448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…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…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48949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0000FF"/>
                          </a:solidFill>
                        </a:rPr>
                        <a:t>5</a:t>
                      </a:r>
                      <a:endParaRPr lang="ko-KR" altLang="en-US" sz="1600" b="1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0000FF"/>
                          </a:solidFill>
                        </a:rPr>
                        <a:t>0.750</a:t>
                      </a:r>
                      <a:endParaRPr lang="ko-KR" altLang="en-US" sz="1600" b="1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60591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…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…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8400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8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0.0008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457007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0.0113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05149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4772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Review – MLP classification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CB02BD-5C69-8EB2-F1B5-1A3576FF5E0A}"/>
              </a:ext>
            </a:extLst>
          </p:cNvPr>
          <p:cNvSpPr txBox="1"/>
          <p:nvPr/>
        </p:nvSpPr>
        <p:spPr>
          <a:xfrm>
            <a:off x="183271" y="1066844"/>
            <a:ext cx="6606296" cy="12409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MNIST </a:t>
            </a:r>
            <a:r>
              <a:rPr lang="ko-KR" altLang="en-US" b="1" dirty="0"/>
              <a:t>데이터셋의 </a:t>
            </a:r>
            <a:r>
              <a:rPr lang="en-US" altLang="ko-KR" b="1" dirty="0"/>
              <a:t>perceptron </a:t>
            </a:r>
            <a:r>
              <a:rPr lang="ko-KR" altLang="en-US" b="1" dirty="0"/>
              <a:t>입력 방법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Perceptron</a:t>
            </a:r>
            <a:r>
              <a:rPr lang="ko-KR" altLang="en-US" sz="1600" dirty="0"/>
              <a:t>의 각 노드는 한번에 </a:t>
            </a:r>
            <a:r>
              <a:rPr lang="en-US" altLang="ko-KR" sz="1600" dirty="0"/>
              <a:t>1</a:t>
            </a:r>
            <a:r>
              <a:rPr lang="ko-KR" altLang="en-US" sz="1600" dirty="0"/>
              <a:t>개의 값을 입력 받을 수 있음</a:t>
            </a:r>
            <a:endParaRPr lang="en-US" altLang="ko-KR" sz="16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따라서 </a:t>
            </a:r>
            <a:r>
              <a:rPr lang="en-US" altLang="ko-KR" sz="1600" dirty="0"/>
              <a:t>2D </a:t>
            </a:r>
            <a:r>
              <a:rPr lang="ko-KR" altLang="en-US" sz="1600" dirty="0"/>
              <a:t>형태 이미지의 전처리가 필요함</a:t>
            </a:r>
            <a:endParaRPr lang="en-US" altLang="ko-KR" sz="16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5F3EF63-EA0E-8B32-C631-16C0ADBD1E94}"/>
              </a:ext>
            </a:extLst>
          </p:cNvPr>
          <p:cNvGrpSpPr/>
          <p:nvPr/>
        </p:nvGrpSpPr>
        <p:grpSpPr>
          <a:xfrm>
            <a:off x="1419377" y="2365930"/>
            <a:ext cx="9353246" cy="3781953"/>
            <a:chOff x="1114093" y="2039718"/>
            <a:chExt cx="9353246" cy="3781953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6E108DCA-35D1-FA43-A860-22DCC6383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2965" y="2039718"/>
              <a:ext cx="3934374" cy="378195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965F123-F302-B283-E63E-DA77FA7D6041}"/>
                </a:ext>
              </a:extLst>
            </p:cNvPr>
            <p:cNvSpPr txBox="1"/>
            <p:nvPr/>
          </p:nvSpPr>
          <p:spPr>
            <a:xfrm>
              <a:off x="1496430" y="5400699"/>
              <a:ext cx="1779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/>
                <a:t>28 x 28 </a:t>
              </a:r>
              <a:r>
                <a:rPr lang="ko-KR" altLang="en-US" b="1" dirty="0"/>
                <a:t>이미지</a:t>
              </a:r>
            </a:p>
          </p:txBody>
        </p:sp>
        <p:sp>
          <p:nvSpPr>
            <p:cNvPr id="14" name="화살표: 오른쪽 13">
              <a:extLst>
                <a:ext uri="{FF2B5EF4-FFF2-40B4-BE49-F238E27FC236}">
                  <a16:creationId xmlns:a16="http://schemas.microsoft.com/office/drawing/2014/main" id="{3023D11D-12A1-B95B-3F91-EDB4BBABAE66}"/>
                </a:ext>
              </a:extLst>
            </p:cNvPr>
            <p:cNvSpPr/>
            <p:nvPr/>
          </p:nvSpPr>
          <p:spPr>
            <a:xfrm>
              <a:off x="4792895" y="3315472"/>
              <a:ext cx="1083923" cy="584775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Picture 2" descr="Looking inside neural nets">
              <a:extLst>
                <a:ext uri="{FF2B5EF4-FFF2-40B4-BE49-F238E27FC236}">
                  <a16:creationId xmlns:a16="http://schemas.microsoft.com/office/drawing/2014/main" id="{1FE06AF0-6C72-3525-84BC-25C095C72B4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6" t="21219" r="74723" b="32492"/>
            <a:stretch/>
          </p:blipFill>
          <p:spPr bwMode="auto">
            <a:xfrm>
              <a:off x="1114093" y="2590800"/>
              <a:ext cx="2672080" cy="26555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D9E3322-15FF-D25E-D659-976DD8FF3918}"/>
                </a:ext>
              </a:extLst>
            </p:cNvPr>
            <p:cNvSpPr txBox="1"/>
            <p:nvPr/>
          </p:nvSpPr>
          <p:spPr>
            <a:xfrm>
              <a:off x="4634882" y="4028440"/>
              <a:ext cx="12570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FF0000"/>
                  </a:solidFill>
                </a:rPr>
                <a:t>입력 불가</a:t>
              </a:r>
              <a:r>
                <a:rPr lang="en-US" altLang="ko-KR" b="1" dirty="0">
                  <a:solidFill>
                    <a:srgbClr val="FF0000"/>
                  </a:solidFill>
                </a:rPr>
                <a:t>!</a:t>
              </a:r>
              <a:endParaRPr lang="ko-KR" altLang="en-US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3592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Review – MLP classification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7F432D-6A23-8005-D2FA-966A91DD45A3}"/>
              </a:ext>
            </a:extLst>
          </p:cNvPr>
          <p:cNvSpPr txBox="1"/>
          <p:nvPr/>
        </p:nvSpPr>
        <p:spPr>
          <a:xfrm>
            <a:off x="183271" y="1066844"/>
            <a:ext cx="6606296" cy="12409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MNIST </a:t>
            </a:r>
            <a:r>
              <a:rPr lang="ko-KR" altLang="en-US" b="1" dirty="0"/>
              <a:t>데이터셋의 </a:t>
            </a:r>
            <a:r>
              <a:rPr lang="en-US" altLang="ko-KR" b="1" dirty="0"/>
              <a:t>perceptron </a:t>
            </a:r>
            <a:r>
              <a:rPr lang="ko-KR" altLang="en-US" b="1" dirty="0"/>
              <a:t>입력 방법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Perceptron</a:t>
            </a:r>
            <a:r>
              <a:rPr lang="ko-KR" altLang="en-US" sz="1600" dirty="0"/>
              <a:t>의 각 노드는 한번에 </a:t>
            </a:r>
            <a:r>
              <a:rPr lang="en-US" altLang="ko-KR" sz="1600" dirty="0"/>
              <a:t>1</a:t>
            </a:r>
            <a:r>
              <a:rPr lang="ko-KR" altLang="en-US" sz="1600" dirty="0"/>
              <a:t>개의 값을 입력 받을 수 있음</a:t>
            </a:r>
            <a:endParaRPr lang="en-US" altLang="ko-KR" sz="16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0000FF"/>
                </a:solidFill>
              </a:rPr>
              <a:t>따라서 </a:t>
            </a:r>
            <a:r>
              <a:rPr lang="en-US" altLang="ko-KR" sz="1600" dirty="0">
                <a:solidFill>
                  <a:srgbClr val="0000FF"/>
                </a:solidFill>
              </a:rPr>
              <a:t>2D </a:t>
            </a:r>
            <a:r>
              <a:rPr lang="ko-KR" altLang="en-US" sz="1600" dirty="0">
                <a:solidFill>
                  <a:srgbClr val="0000FF"/>
                </a:solidFill>
              </a:rPr>
              <a:t>형태 이미지의 전처리가 필요함 </a:t>
            </a:r>
            <a:r>
              <a:rPr lang="en-US" altLang="ko-KR" sz="1600" dirty="0">
                <a:solidFill>
                  <a:srgbClr val="0000FF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solidFill>
                  <a:srgbClr val="0000FF"/>
                </a:solidFill>
                <a:sym typeface="Wingdings" panose="05000000000000000000" pitchFamily="2" charset="2"/>
              </a:rPr>
              <a:t>평탄화</a:t>
            </a:r>
            <a:endParaRPr lang="en-US" altLang="ko-KR" sz="1600" dirty="0">
              <a:solidFill>
                <a:srgbClr val="0000FF"/>
              </a:solidFill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AA3D496-6003-C032-5068-4CEDEB4E8EBA}"/>
              </a:ext>
            </a:extLst>
          </p:cNvPr>
          <p:cNvGrpSpPr/>
          <p:nvPr/>
        </p:nvGrpSpPr>
        <p:grpSpPr>
          <a:xfrm>
            <a:off x="292273" y="2428302"/>
            <a:ext cx="11607454" cy="3888674"/>
            <a:chOff x="341933" y="2407830"/>
            <a:chExt cx="11607454" cy="3888674"/>
          </a:xfrm>
        </p:grpSpPr>
        <p:sp>
          <p:nvSpPr>
            <p:cNvPr id="17" name="화살표: 오른쪽 16">
              <a:extLst>
                <a:ext uri="{FF2B5EF4-FFF2-40B4-BE49-F238E27FC236}">
                  <a16:creationId xmlns:a16="http://schemas.microsoft.com/office/drawing/2014/main" id="{FC895BF9-F34C-00D8-C71F-1ED25A13A149}"/>
                </a:ext>
              </a:extLst>
            </p:cNvPr>
            <p:cNvSpPr/>
            <p:nvPr/>
          </p:nvSpPr>
          <p:spPr>
            <a:xfrm>
              <a:off x="6622765" y="3677429"/>
              <a:ext cx="820538" cy="584775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Picture 2" descr="Looking inside neural nets">
              <a:extLst>
                <a:ext uri="{FF2B5EF4-FFF2-40B4-BE49-F238E27FC236}">
                  <a16:creationId xmlns:a16="http://schemas.microsoft.com/office/drawing/2014/main" id="{DD519475-CF99-B76C-5FCC-CB1C27A937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204" r="50516"/>
            <a:stretch/>
          </p:blipFill>
          <p:spPr bwMode="auto">
            <a:xfrm>
              <a:off x="4977971" y="2407830"/>
              <a:ext cx="1073084" cy="3533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927B817-558B-B8FD-676E-2F375D2F1FDF}"/>
                </a:ext>
              </a:extLst>
            </p:cNvPr>
            <p:cNvSpPr txBox="1"/>
            <p:nvPr/>
          </p:nvSpPr>
          <p:spPr>
            <a:xfrm>
              <a:off x="1008560" y="592717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/>
                <a:t>28 x 28 x</a:t>
              </a:r>
              <a:r>
                <a:rPr lang="ko-KR" altLang="en-US" b="1" dirty="0"/>
                <a:t> </a:t>
              </a:r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  <p:pic>
          <p:nvPicPr>
            <p:cNvPr id="22" name="Picture 2" descr="Looking inside neural nets">
              <a:extLst>
                <a:ext uri="{FF2B5EF4-FFF2-40B4-BE49-F238E27FC236}">
                  <a16:creationId xmlns:a16="http://schemas.microsoft.com/office/drawing/2014/main" id="{E8EAB1C4-F762-59ED-E670-071955153D8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6" t="21219" r="74723" b="32492"/>
            <a:stretch/>
          </p:blipFill>
          <p:spPr bwMode="auto">
            <a:xfrm>
              <a:off x="341933" y="3039234"/>
              <a:ext cx="2672080" cy="26555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화살표: 오른쪽 22">
              <a:extLst>
                <a:ext uri="{FF2B5EF4-FFF2-40B4-BE49-F238E27FC236}">
                  <a16:creationId xmlns:a16="http://schemas.microsoft.com/office/drawing/2014/main" id="{B5E3CDAB-2D23-311E-4550-497A68DF3FE7}"/>
                </a:ext>
              </a:extLst>
            </p:cNvPr>
            <p:cNvSpPr/>
            <p:nvPr/>
          </p:nvSpPr>
          <p:spPr>
            <a:xfrm>
              <a:off x="3585723" y="3677429"/>
              <a:ext cx="820538" cy="584775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78D044-DFC8-DD58-A6A8-27E7872E3A5B}"/>
                </a:ext>
              </a:extLst>
            </p:cNvPr>
            <p:cNvSpPr txBox="1"/>
            <p:nvPr/>
          </p:nvSpPr>
          <p:spPr>
            <a:xfrm>
              <a:off x="5046357" y="5927172"/>
              <a:ext cx="9541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/>
                <a:t>784 x 1</a:t>
              </a:r>
              <a:endParaRPr lang="ko-KR" altLang="en-US" b="1" dirty="0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1F0440C4-D35B-53A9-0A5B-2F48FBCD9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5013" y="2477402"/>
              <a:ext cx="3934374" cy="3781953"/>
            </a:xfrm>
            <a:prstGeom prst="rect">
              <a:avLst/>
            </a:prstGeom>
          </p:spPr>
        </p:pic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031CEE2-CFA5-A885-99DB-0A48484272D3}"/>
                </a:ext>
              </a:extLst>
            </p:cNvPr>
            <p:cNvSpPr/>
            <p:nvPr/>
          </p:nvSpPr>
          <p:spPr>
            <a:xfrm>
              <a:off x="2875280" y="5563994"/>
              <a:ext cx="101600" cy="91440"/>
            </a:xfrm>
            <a:prstGeom prst="rect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7" name="연결선: 꺾임 26">
              <a:extLst>
                <a:ext uri="{FF2B5EF4-FFF2-40B4-BE49-F238E27FC236}">
                  <a16:creationId xmlns:a16="http://schemas.microsoft.com/office/drawing/2014/main" id="{A9E50891-9AF5-85C9-ABFC-F4C0D30CAE3C}"/>
                </a:ext>
              </a:extLst>
            </p:cNvPr>
            <p:cNvCxnSpPr>
              <a:stCxn id="26" idx="3"/>
            </p:cNvCxnSpPr>
            <p:nvPr/>
          </p:nvCxnSpPr>
          <p:spPr>
            <a:xfrm>
              <a:off x="2976880" y="5609714"/>
              <a:ext cx="1945640" cy="177800"/>
            </a:xfrm>
            <a:prstGeom prst="bentConnector3">
              <a:avLst/>
            </a:prstGeom>
            <a:ln w="1905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328BC74-EA70-EC9C-B2B3-ADDE45B99E54}"/>
                </a:ext>
              </a:extLst>
            </p:cNvPr>
            <p:cNvSpPr/>
            <p:nvPr/>
          </p:nvSpPr>
          <p:spPr>
            <a:xfrm>
              <a:off x="367333" y="3054106"/>
              <a:ext cx="101600" cy="91440"/>
            </a:xfrm>
            <a:prstGeom prst="rect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9" name="연결선: 꺾임 28">
              <a:extLst>
                <a:ext uri="{FF2B5EF4-FFF2-40B4-BE49-F238E27FC236}">
                  <a16:creationId xmlns:a16="http://schemas.microsoft.com/office/drawing/2014/main" id="{4A2BBE5A-718F-97C6-742D-486A27A58876}"/>
                </a:ext>
              </a:extLst>
            </p:cNvPr>
            <p:cNvCxnSpPr>
              <a:cxnSpLocks/>
              <a:stCxn id="28" idx="0"/>
            </p:cNvCxnSpPr>
            <p:nvPr/>
          </p:nvCxnSpPr>
          <p:spPr>
            <a:xfrm rot="5400000" flipH="1" flipV="1">
              <a:off x="2489408" y="397475"/>
              <a:ext cx="585357" cy="4727906"/>
            </a:xfrm>
            <a:prstGeom prst="bentConnector2">
              <a:avLst/>
            </a:prstGeom>
            <a:ln w="1905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DC47ED6-A52D-89EC-22E6-94E975E294F7}"/>
                </a:ext>
              </a:extLst>
            </p:cNvPr>
            <p:cNvSpPr/>
            <p:nvPr/>
          </p:nvSpPr>
          <p:spPr>
            <a:xfrm>
              <a:off x="468933" y="3054106"/>
              <a:ext cx="101600" cy="91440"/>
            </a:xfrm>
            <a:prstGeom prst="rect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1" name="연결선: 꺾임 30">
              <a:extLst>
                <a:ext uri="{FF2B5EF4-FFF2-40B4-BE49-F238E27FC236}">
                  <a16:creationId xmlns:a16="http://schemas.microsoft.com/office/drawing/2014/main" id="{473DA50D-6626-484C-CB40-23BF92009917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rot="5400000" flipH="1" flipV="1">
              <a:off x="2609268" y="557975"/>
              <a:ext cx="406596" cy="4585667"/>
            </a:xfrm>
            <a:prstGeom prst="bentConnector2">
              <a:avLst/>
            </a:prstGeom>
            <a:ln w="1905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46BD471-5619-C2D2-2DB0-32C074C3734A}"/>
                </a:ext>
              </a:extLst>
            </p:cNvPr>
            <p:cNvSpPr txBox="1"/>
            <p:nvPr/>
          </p:nvSpPr>
          <p:spPr>
            <a:xfrm>
              <a:off x="3486419" y="4262204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>
                  <a:solidFill>
                    <a:srgbClr val="FF0000"/>
                  </a:solidFill>
                </a:rPr>
                <a:t>평탄화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171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Review – MLP classification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D66068-E9DD-8988-1669-A3974DC23873}"/>
              </a:ext>
            </a:extLst>
          </p:cNvPr>
          <p:cNvSpPr txBox="1"/>
          <p:nvPr/>
        </p:nvSpPr>
        <p:spPr>
          <a:xfrm>
            <a:off x="183271" y="1066844"/>
            <a:ext cx="6606296" cy="12409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MNIST </a:t>
            </a:r>
            <a:r>
              <a:rPr lang="ko-KR" altLang="en-US" b="1" dirty="0"/>
              <a:t>데이터셋의 </a:t>
            </a:r>
            <a:r>
              <a:rPr lang="en-US" altLang="ko-KR" b="1" dirty="0"/>
              <a:t>perceptron </a:t>
            </a:r>
            <a:r>
              <a:rPr lang="ko-KR" altLang="en-US" b="1" dirty="0"/>
              <a:t>입력 방법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Perceptron</a:t>
            </a:r>
            <a:r>
              <a:rPr lang="ko-KR" altLang="en-US" sz="1600" dirty="0"/>
              <a:t>의 각 노드는 한번에 </a:t>
            </a:r>
            <a:r>
              <a:rPr lang="en-US" altLang="ko-KR" sz="1600" dirty="0"/>
              <a:t>1</a:t>
            </a:r>
            <a:r>
              <a:rPr lang="ko-KR" altLang="en-US" sz="1600" dirty="0"/>
              <a:t>개의 값을 입력 받을 수 있음</a:t>
            </a:r>
            <a:endParaRPr lang="en-US" altLang="ko-KR" sz="16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0000FF"/>
                </a:solidFill>
              </a:rPr>
              <a:t>따라서 </a:t>
            </a:r>
            <a:r>
              <a:rPr lang="en-US" altLang="ko-KR" sz="1600" dirty="0">
                <a:solidFill>
                  <a:srgbClr val="0000FF"/>
                </a:solidFill>
              </a:rPr>
              <a:t>2D </a:t>
            </a:r>
            <a:r>
              <a:rPr lang="ko-KR" altLang="en-US" sz="1600" dirty="0">
                <a:solidFill>
                  <a:srgbClr val="0000FF"/>
                </a:solidFill>
              </a:rPr>
              <a:t>형태 이미지의 전처리가 필요함 </a:t>
            </a:r>
            <a:r>
              <a:rPr lang="en-US" altLang="ko-KR" sz="1600" dirty="0">
                <a:solidFill>
                  <a:srgbClr val="0000FF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solidFill>
                  <a:srgbClr val="0000FF"/>
                </a:solidFill>
                <a:sym typeface="Wingdings" panose="05000000000000000000" pitchFamily="2" charset="2"/>
              </a:rPr>
              <a:t>평탄화</a:t>
            </a:r>
            <a:endParaRPr lang="en-US" altLang="ko-KR" sz="1600" dirty="0">
              <a:solidFill>
                <a:srgbClr val="0000FF"/>
              </a:solidFill>
            </a:endParaRPr>
          </a:p>
        </p:txBody>
      </p:sp>
      <p:pic>
        <p:nvPicPr>
          <p:cNvPr id="4" name="Picture 2" descr="Looking inside neural nets">
            <a:extLst>
              <a:ext uri="{FF2B5EF4-FFF2-40B4-BE49-F238E27FC236}">
                <a16:creationId xmlns:a16="http://schemas.microsoft.com/office/drawing/2014/main" id="{2E06A36A-13A8-4A6D-FECF-BA349C9CBF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t="21219" r="74723" b="32492"/>
          <a:stretch/>
        </p:blipFill>
        <p:spPr bwMode="auto">
          <a:xfrm>
            <a:off x="1480898" y="3467241"/>
            <a:ext cx="1081434" cy="107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C330D27-29CA-92A3-38A9-8B4F8F8C55FF}"/>
              </a:ext>
            </a:extLst>
          </p:cNvPr>
          <p:cNvSpPr/>
          <p:nvPr/>
        </p:nvSpPr>
        <p:spPr>
          <a:xfrm>
            <a:off x="3419642" y="3570280"/>
            <a:ext cx="1371600" cy="8686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</a:rPr>
              <a:t>평탄화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DF874787-DFA6-B780-1C03-A784D8C13382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2562332" y="4004620"/>
            <a:ext cx="85731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E14BB022-1DD8-DA52-4DA3-47DABBABB1DF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791242" y="4004620"/>
            <a:ext cx="85731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C8F5358-87C1-3BEB-5336-4D042A130E59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7682207" y="4004620"/>
            <a:ext cx="8573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0F64B11-43DD-C115-70B4-693444DB754C}"/>
              </a:ext>
            </a:extLst>
          </p:cNvPr>
          <p:cNvSpPr txBox="1"/>
          <p:nvPr/>
        </p:nvSpPr>
        <p:spPr>
          <a:xfrm>
            <a:off x="8539516" y="3819954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예측 결과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AACDC-F416-6819-3CCE-B70FE6B2F90F}"/>
              </a:ext>
            </a:extLst>
          </p:cNvPr>
          <p:cNvSpPr txBox="1"/>
          <p:nvPr/>
        </p:nvSpPr>
        <p:spPr>
          <a:xfrm>
            <a:off x="1540553" y="4541999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28 x 28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63F84A-DE76-5CAA-0F6D-B4A2E8AA7586}"/>
              </a:ext>
            </a:extLst>
          </p:cNvPr>
          <p:cNvSpPr txBox="1"/>
          <p:nvPr/>
        </p:nvSpPr>
        <p:spPr>
          <a:xfrm>
            <a:off x="4738835" y="4541999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784 x 1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01CF70-9603-1D21-DA4A-F9620067A7EE}"/>
              </a:ext>
            </a:extLst>
          </p:cNvPr>
          <p:cNvSpPr txBox="1"/>
          <p:nvPr/>
        </p:nvSpPr>
        <p:spPr>
          <a:xfrm>
            <a:off x="8716647" y="4541999"/>
            <a:ext cx="835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10 x 1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FA3DE7-6A98-3B28-A1FE-7ACF6C49566D}"/>
              </a:ext>
            </a:extLst>
          </p:cNvPr>
          <p:cNvSpPr txBox="1"/>
          <p:nvPr/>
        </p:nvSpPr>
        <p:spPr>
          <a:xfrm>
            <a:off x="7557676" y="5660952"/>
            <a:ext cx="3153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0~9</a:t>
            </a:r>
            <a:r>
              <a:rPr lang="ko-KR" altLang="en-US" b="1" dirty="0">
                <a:solidFill>
                  <a:srgbClr val="0000FF"/>
                </a:solidFill>
              </a:rPr>
              <a:t>까지 숫자들의 예측 결과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0A720A5-D5E4-81B1-9978-41CA30DF6204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>
            <a:off x="9134390" y="4911331"/>
            <a:ext cx="0" cy="749621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B62C2E6E-99B8-81E4-0BE4-8B5FB5592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108" y="2792724"/>
            <a:ext cx="1592734" cy="249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62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Review – MLP classification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D66068-E9DD-8988-1669-A3974DC23873}"/>
              </a:ext>
            </a:extLst>
          </p:cNvPr>
          <p:cNvSpPr txBox="1"/>
          <p:nvPr/>
        </p:nvSpPr>
        <p:spPr>
          <a:xfrm>
            <a:off x="183271" y="1066844"/>
            <a:ext cx="6606296" cy="12409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MNIST </a:t>
            </a:r>
            <a:r>
              <a:rPr lang="ko-KR" altLang="en-US" b="1" dirty="0"/>
              <a:t>데이터셋의 </a:t>
            </a:r>
            <a:r>
              <a:rPr lang="en-US" altLang="ko-KR" b="1" dirty="0"/>
              <a:t>perceptron </a:t>
            </a:r>
            <a:r>
              <a:rPr lang="ko-KR" altLang="en-US" b="1" dirty="0"/>
              <a:t>입력 방법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Perceptron</a:t>
            </a:r>
            <a:r>
              <a:rPr lang="ko-KR" altLang="en-US" sz="1600" dirty="0"/>
              <a:t>의 각 노드는 한번에 </a:t>
            </a:r>
            <a:r>
              <a:rPr lang="en-US" altLang="ko-KR" sz="1600" dirty="0"/>
              <a:t>1</a:t>
            </a:r>
            <a:r>
              <a:rPr lang="ko-KR" altLang="en-US" sz="1600" dirty="0"/>
              <a:t>개의 값을 입력 받을 수 있음</a:t>
            </a:r>
            <a:endParaRPr lang="en-US" altLang="ko-KR" sz="16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0000FF"/>
                </a:solidFill>
              </a:rPr>
              <a:t>따라서 </a:t>
            </a:r>
            <a:r>
              <a:rPr lang="en-US" altLang="ko-KR" sz="1600" dirty="0">
                <a:solidFill>
                  <a:srgbClr val="0000FF"/>
                </a:solidFill>
              </a:rPr>
              <a:t>2D </a:t>
            </a:r>
            <a:r>
              <a:rPr lang="ko-KR" altLang="en-US" sz="1600" dirty="0">
                <a:solidFill>
                  <a:srgbClr val="0000FF"/>
                </a:solidFill>
              </a:rPr>
              <a:t>형태 이미지의 전처리가 필요함 </a:t>
            </a:r>
            <a:r>
              <a:rPr lang="en-US" altLang="ko-KR" sz="1600" dirty="0">
                <a:solidFill>
                  <a:srgbClr val="0000FF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solidFill>
                  <a:srgbClr val="0000FF"/>
                </a:solidFill>
                <a:sym typeface="Wingdings" panose="05000000000000000000" pitchFamily="2" charset="2"/>
              </a:rPr>
              <a:t>평탄화</a:t>
            </a:r>
            <a:endParaRPr lang="en-US" altLang="ko-KR" sz="1600" dirty="0">
              <a:solidFill>
                <a:srgbClr val="0000FF"/>
              </a:solidFill>
            </a:endParaRPr>
          </a:p>
        </p:txBody>
      </p:sp>
      <p:pic>
        <p:nvPicPr>
          <p:cNvPr id="4" name="Picture 2" descr="Looking inside neural nets">
            <a:extLst>
              <a:ext uri="{FF2B5EF4-FFF2-40B4-BE49-F238E27FC236}">
                <a16:creationId xmlns:a16="http://schemas.microsoft.com/office/drawing/2014/main" id="{2E06A36A-13A8-4A6D-FECF-BA349C9CBF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t="21219" r="74723" b="32492"/>
          <a:stretch/>
        </p:blipFill>
        <p:spPr bwMode="auto">
          <a:xfrm>
            <a:off x="998985" y="3467241"/>
            <a:ext cx="1081434" cy="107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C330D27-29CA-92A3-38A9-8B4F8F8C55FF}"/>
              </a:ext>
            </a:extLst>
          </p:cNvPr>
          <p:cNvSpPr/>
          <p:nvPr/>
        </p:nvSpPr>
        <p:spPr>
          <a:xfrm>
            <a:off x="2937729" y="3570280"/>
            <a:ext cx="1371600" cy="8686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</a:rPr>
              <a:t>평탄화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DF874787-DFA6-B780-1C03-A784D8C13382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2080419" y="4004620"/>
            <a:ext cx="85731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E14BB022-1DD8-DA52-4DA3-47DABBABB1DF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309329" y="4004620"/>
            <a:ext cx="85731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C8F5358-87C1-3BEB-5336-4D042A130E59}"/>
              </a:ext>
            </a:extLst>
          </p:cNvPr>
          <p:cNvCxnSpPr>
            <a:cxnSpLocks/>
          </p:cNvCxnSpPr>
          <p:nvPr/>
        </p:nvCxnSpPr>
        <p:spPr>
          <a:xfrm>
            <a:off x="7200294" y="4004620"/>
            <a:ext cx="8573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88AACDC-F416-6819-3CCE-B70FE6B2F90F}"/>
              </a:ext>
            </a:extLst>
          </p:cNvPr>
          <p:cNvSpPr txBox="1"/>
          <p:nvPr/>
        </p:nvSpPr>
        <p:spPr>
          <a:xfrm>
            <a:off x="1058640" y="4541999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28 x 28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63F84A-DE76-5CAA-0F6D-B4A2E8AA7586}"/>
              </a:ext>
            </a:extLst>
          </p:cNvPr>
          <p:cNvSpPr txBox="1"/>
          <p:nvPr/>
        </p:nvSpPr>
        <p:spPr>
          <a:xfrm>
            <a:off x="4256922" y="4541999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784 x 1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62C2E6E-99B8-81E4-0BE4-8B5FB5592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195" y="2792724"/>
            <a:ext cx="1592734" cy="2493417"/>
          </a:xfrm>
          <a:prstGeom prst="rect">
            <a:avLst/>
          </a:prstGeom>
        </p:spPr>
      </p:pic>
      <p:graphicFrame>
        <p:nvGraphicFramePr>
          <p:cNvPr id="6" name="표 27">
            <a:extLst>
              <a:ext uri="{FF2B5EF4-FFF2-40B4-BE49-F238E27FC236}">
                <a16:creationId xmlns:a16="http://schemas.microsoft.com/office/drawing/2014/main" id="{BF5E3008-DCC5-FCD3-BD61-B6E02CD40C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2918790"/>
              </p:ext>
            </p:extLst>
          </p:nvPr>
        </p:nvGraphicFramePr>
        <p:xfrm>
          <a:off x="8592821" y="2698312"/>
          <a:ext cx="2287274" cy="268224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143637">
                  <a:extLst>
                    <a:ext uri="{9D8B030D-6E8A-4147-A177-3AD203B41FA5}">
                      <a16:colId xmlns:a16="http://schemas.microsoft.com/office/drawing/2014/main" val="869692006"/>
                    </a:ext>
                  </a:extLst>
                </a:gridCol>
                <a:gridCol w="1143637">
                  <a:extLst>
                    <a:ext uri="{9D8B030D-6E8A-4147-A177-3AD203B41FA5}">
                      <a16:colId xmlns:a16="http://schemas.microsoft.com/office/drawing/2014/main" val="172849665"/>
                    </a:ext>
                  </a:extLst>
                </a:gridCol>
              </a:tblGrid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클래스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정답 확률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623679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0.1666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5751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0.0889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399448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…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…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48949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0000FF"/>
                          </a:solidFill>
                        </a:rPr>
                        <a:t>6</a:t>
                      </a:r>
                      <a:endParaRPr lang="ko-KR" altLang="en-US" sz="1600" b="1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0000FF"/>
                          </a:solidFill>
                        </a:rPr>
                        <a:t>0.750</a:t>
                      </a:r>
                      <a:endParaRPr lang="ko-KR" altLang="en-US" sz="1600" b="1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60591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…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…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8400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8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0.0008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457007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0.0113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0514907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7564F83-AF3B-6C72-44BB-97EF2EF2EF22}"/>
              </a:ext>
            </a:extLst>
          </p:cNvPr>
          <p:cNvSpPr txBox="1"/>
          <p:nvPr/>
        </p:nvSpPr>
        <p:spPr>
          <a:xfrm>
            <a:off x="6250562" y="5771104"/>
            <a:ext cx="580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00FF"/>
                </a:solidFill>
                <a:sym typeface="Wingdings" panose="05000000000000000000" pitchFamily="2" charset="2"/>
              </a:rPr>
              <a:t> 0 ~ 9 </a:t>
            </a:r>
            <a:r>
              <a:rPr lang="ko-KR" altLang="en-US" b="1" dirty="0">
                <a:solidFill>
                  <a:srgbClr val="0000FF"/>
                </a:solidFill>
                <a:sym typeface="Wingdings" panose="05000000000000000000" pitchFamily="2" charset="2"/>
              </a:rPr>
              <a:t>사이 중 하나로 분류하는 문제 </a:t>
            </a:r>
            <a:r>
              <a:rPr lang="en-US" altLang="ko-KR" b="1" dirty="0">
                <a:solidFill>
                  <a:srgbClr val="0000FF"/>
                </a:solidFill>
                <a:sym typeface="Wingdings" panose="05000000000000000000" pitchFamily="2" charset="2"/>
              </a:rPr>
              <a:t>(Classification)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7067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1E7A21-9D23-495A-E40B-7F603F6786B8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500" b="1" dirty="0">
                <a:solidFill>
                  <a:prstClr val="white"/>
                </a:solidFill>
                <a:latin typeface="Arial"/>
                <a:ea typeface="맑은 고딕"/>
              </a:rPr>
              <a:t>Review – Linear regression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2D9E4CA-557A-414D-598E-E5BB8F184324}"/>
              </a:ext>
            </a:extLst>
          </p:cNvPr>
          <p:cNvSpPr txBox="1"/>
          <p:nvPr/>
        </p:nvSpPr>
        <p:spPr>
          <a:xfrm>
            <a:off x="192088" y="1071232"/>
            <a:ext cx="5166799" cy="4560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주택 크기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b="1" dirty="0" err="1">
                <a:latin typeface="Arial" panose="020B0604020202020204" pitchFamily="34" charset="0"/>
                <a:cs typeface="Arial" panose="020B0604020202020204" pitchFamily="34" charset="0"/>
              </a:rPr>
              <a:t>sqft_living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에 따른 주택 가격 예측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E0F2886-5601-9D94-BF10-9BF4C9E497EF}"/>
              </a:ext>
            </a:extLst>
          </p:cNvPr>
          <p:cNvGrpSpPr/>
          <p:nvPr/>
        </p:nvGrpSpPr>
        <p:grpSpPr>
          <a:xfrm>
            <a:off x="433755" y="2150222"/>
            <a:ext cx="7812216" cy="3352996"/>
            <a:chOff x="962177" y="1800418"/>
            <a:chExt cx="9442246" cy="4052604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727E685E-E1F4-DDEA-A19F-8788ED60D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2177" y="1800418"/>
              <a:ext cx="3788548" cy="3803362"/>
            </a:xfrm>
            <a:prstGeom prst="rect">
              <a:avLst/>
            </a:prstGeom>
          </p:spPr>
        </p:pic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0819D339-F980-3645-3515-ABDE2A7978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48216" y="3077847"/>
              <a:ext cx="3227201" cy="210469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41FF6E91-37BF-55A1-B4F2-93A73FD587B3}"/>
                    </a:ext>
                  </a:extLst>
                </p:cNvPr>
                <p:cNvSpPr txBox="1"/>
                <p:nvPr/>
              </p:nvSpPr>
              <p:spPr>
                <a:xfrm>
                  <a:off x="5084644" y="3038433"/>
                  <a:ext cx="2036671" cy="44639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ko-KR" altLang="en-US" b="1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𝒚</m:t>
                            </m:r>
                          </m:e>
                        </m:acc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𝒃</m:t>
                        </m:r>
                      </m:oMath>
                    </m:oMathPara>
                  </a14:m>
                  <a:endParaRPr lang="ko-KR" altLang="en-US" b="1" dirty="0"/>
                </a:p>
              </p:txBody>
            </p:sp>
          </mc:Choice>
          <mc:Fallback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41FF6E91-37BF-55A1-B4F2-93A73FD587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84644" y="3038433"/>
                  <a:ext cx="2036671" cy="446394"/>
                </a:xfrm>
                <a:prstGeom prst="rect">
                  <a:avLst/>
                </a:prstGeom>
                <a:blipFill>
                  <a:blip r:embed="rId3"/>
                  <a:stretch>
                    <a:fillRect t="-5000" b="-833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39728FC0-A897-1693-48EA-8F1CD45DF28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4343665" y="3261630"/>
              <a:ext cx="740979" cy="763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C8F2B72-81C5-69FE-2A0A-88B9C00E2A47}"/>
                </a:ext>
              </a:extLst>
            </p:cNvPr>
            <p:cNvSpPr txBox="1"/>
            <p:nvPr/>
          </p:nvSpPr>
          <p:spPr>
            <a:xfrm>
              <a:off x="8599651" y="4253429"/>
              <a:ext cx="1527115" cy="6323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w = 0.704068</a:t>
              </a:r>
            </a:p>
            <a:p>
              <a:r>
                <a:rPr lang="en-US" altLang="ko-KR" sz="1400" dirty="0"/>
                <a:t>b = 0.002673</a:t>
              </a:r>
              <a:endParaRPr lang="ko-KR" altLang="en-US" sz="1400" dirty="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C71153CC-7046-C09D-734C-F793132A3D2E}"/>
                </a:ext>
              </a:extLst>
            </p:cNvPr>
            <p:cNvSpPr/>
            <p:nvPr/>
          </p:nvSpPr>
          <p:spPr>
            <a:xfrm>
              <a:off x="5609459" y="4253429"/>
              <a:ext cx="2827282" cy="64633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Least Square Method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24B4A7B-B7B7-6805-3B60-FDCDCE6FF182}"/>
                </a:ext>
              </a:extLst>
            </p:cNvPr>
            <p:cNvSpPr txBox="1"/>
            <p:nvPr/>
          </p:nvSpPr>
          <p:spPr>
            <a:xfrm>
              <a:off x="8599651" y="5206690"/>
              <a:ext cx="1527115" cy="6323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w = 0.701942</a:t>
              </a:r>
            </a:p>
            <a:p>
              <a:r>
                <a:rPr lang="en-US" altLang="ko-KR" sz="1400" dirty="0"/>
                <a:t>b = 0.002589</a:t>
              </a:r>
              <a:endParaRPr lang="ko-KR" altLang="en-US" sz="1400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70BFFA6-C501-8805-12F9-D6512B75740F}"/>
                </a:ext>
              </a:extLst>
            </p:cNvPr>
            <p:cNvSpPr/>
            <p:nvPr/>
          </p:nvSpPr>
          <p:spPr>
            <a:xfrm>
              <a:off x="5609459" y="5206691"/>
              <a:ext cx="2827282" cy="64633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Gradient Decent Method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A77269A5-30B2-8D68-CEF2-20A7364632B4}"/>
                </a:ext>
              </a:extLst>
            </p:cNvPr>
            <p:cNvCxnSpPr/>
            <p:nvPr/>
          </p:nvCxnSpPr>
          <p:spPr>
            <a:xfrm>
              <a:off x="5451803" y="5056892"/>
              <a:ext cx="4723920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1E3EAB78-E545-AF3C-8A11-A08A7E531CE5}"/>
                    </a:ext>
                  </a:extLst>
                </p:cNvPr>
                <p:cNvSpPr txBox="1"/>
                <p:nvPr/>
              </p:nvSpPr>
              <p:spPr>
                <a:xfrm>
                  <a:off x="7664450" y="3146155"/>
                  <a:ext cx="2739973" cy="7067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ko-KR" altLang="en-US" sz="16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</m:acc>
                    </m:oMath>
                  </a14:m>
                  <a:r>
                    <a:rPr lang="ko-KR" altLang="en-US" sz="1600" b="1" dirty="0"/>
                    <a:t> </a:t>
                  </a:r>
                  <a:r>
                    <a:rPr lang="en-US" altLang="ko-KR" sz="1600" b="1" dirty="0"/>
                    <a:t>: </a:t>
                  </a:r>
                  <a:r>
                    <a:rPr lang="ko-KR" altLang="en-US" sz="1600" dirty="0"/>
                    <a:t>예측 값 </a:t>
                  </a:r>
                  <a:r>
                    <a:rPr lang="en-US" altLang="ko-KR" sz="1600" dirty="0"/>
                    <a:t>(price)</a:t>
                  </a:r>
                </a:p>
                <a:p>
                  <a14:m>
                    <m:oMath xmlns:m="http://schemas.openxmlformats.org/officeDocument/2006/math">
                      <m:r>
                        <a:rPr lang="en-US" altLang="ko-KR" sz="1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</m:oMath>
                  </a14:m>
                  <a:r>
                    <a:rPr lang="ko-KR" altLang="en-US" sz="1600" b="1" dirty="0"/>
                    <a:t> </a:t>
                  </a:r>
                  <a:r>
                    <a:rPr lang="en-US" altLang="ko-KR" sz="1600" b="1" dirty="0"/>
                    <a:t>: </a:t>
                  </a:r>
                  <a:r>
                    <a:rPr lang="ko-KR" altLang="en-US" sz="1600" dirty="0"/>
                    <a:t>입력 값 </a:t>
                  </a:r>
                  <a:r>
                    <a:rPr lang="en-US" altLang="ko-KR" sz="1600" dirty="0"/>
                    <a:t>(</a:t>
                  </a:r>
                  <a:r>
                    <a:rPr lang="en-US" altLang="ko-KR" sz="1600" dirty="0" err="1"/>
                    <a:t>sqft_living</a:t>
                  </a:r>
                  <a:r>
                    <a:rPr lang="en-US" altLang="ko-KR" sz="1600" dirty="0"/>
                    <a:t>)</a:t>
                  </a:r>
                  <a:endParaRPr lang="ko-KR" altLang="en-US" sz="1600" dirty="0"/>
                </a:p>
              </p:txBody>
            </p:sp>
          </mc:Choice>
          <mc:Fallback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1E3EAB78-E545-AF3C-8A11-A08A7E531CE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64450" y="3146155"/>
                  <a:ext cx="2739973" cy="706789"/>
                </a:xfrm>
                <a:prstGeom prst="rect">
                  <a:avLst/>
                </a:prstGeom>
                <a:blipFill>
                  <a:blip r:embed="rId4"/>
                  <a:stretch>
                    <a:fillRect t="-4167" b="-12500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D6D75BAA-99B3-0FBE-2A56-C16F948D4C5E}"/>
              </a:ext>
            </a:extLst>
          </p:cNvPr>
          <p:cNvSpPr txBox="1"/>
          <p:nvPr/>
        </p:nvSpPr>
        <p:spPr>
          <a:xfrm>
            <a:off x="7073470" y="5918718"/>
            <a:ext cx="4322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00FF"/>
                </a:solidFill>
                <a:sym typeface="Wingdings" panose="05000000000000000000" pitchFamily="2" charset="2"/>
              </a:rPr>
              <a:t> </a:t>
            </a:r>
            <a:r>
              <a:rPr lang="ko-KR" altLang="en-US" b="1" dirty="0">
                <a:solidFill>
                  <a:srgbClr val="0000FF"/>
                </a:solidFill>
                <a:sym typeface="Wingdings" panose="05000000000000000000" pitchFamily="2" charset="2"/>
              </a:rPr>
              <a:t>실제 값을 예측하는 문제 </a:t>
            </a:r>
            <a:r>
              <a:rPr lang="en-US" altLang="ko-KR" b="1" dirty="0">
                <a:solidFill>
                  <a:srgbClr val="0000FF"/>
                </a:solidFill>
                <a:sym typeface="Wingdings" panose="05000000000000000000" pitchFamily="2" charset="2"/>
              </a:rPr>
              <a:t>(Prediction)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953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324B8AA-3AF2-8C72-2560-B9E9F27AC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811" y="2149523"/>
            <a:ext cx="5681189" cy="3832519"/>
          </a:xfrm>
          <a:prstGeom prst="rect">
            <a:avLst/>
          </a:prstGeom>
        </p:spPr>
      </p:pic>
      <p:sp>
        <p:nvSpPr>
          <p:cNvPr id="4" name="오른쪽 중괄호 3">
            <a:extLst>
              <a:ext uri="{FF2B5EF4-FFF2-40B4-BE49-F238E27FC236}">
                <a16:creationId xmlns:a16="http://schemas.microsoft.com/office/drawing/2014/main" id="{4B611DFB-97CB-149A-9602-DD171B3575A6}"/>
              </a:ext>
            </a:extLst>
          </p:cNvPr>
          <p:cNvSpPr/>
          <p:nvPr/>
        </p:nvSpPr>
        <p:spPr>
          <a:xfrm>
            <a:off x="6499654" y="2149524"/>
            <a:ext cx="605481" cy="370758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5CFDD94-0370-E8E2-7788-0662F1D73E7E}"/>
              </a:ext>
            </a:extLst>
          </p:cNvPr>
          <p:cNvSpPr/>
          <p:nvPr/>
        </p:nvSpPr>
        <p:spPr>
          <a:xfrm>
            <a:off x="7459362" y="3579895"/>
            <a:ext cx="1494966" cy="8686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Perceptron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3F9858C-68E9-942C-7C2A-EA71413EDE66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8954328" y="4014235"/>
            <a:ext cx="89296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A37085B-019F-1C96-4162-227A2F1F042F}"/>
              </a:ext>
            </a:extLst>
          </p:cNvPr>
          <p:cNvSpPr txBox="1"/>
          <p:nvPr/>
        </p:nvSpPr>
        <p:spPr>
          <a:xfrm>
            <a:off x="9847288" y="3829569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주택 가격 예측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13FB86-D47A-A5EC-99E3-FA60B93FDDC6}"/>
              </a:ext>
            </a:extLst>
          </p:cNvPr>
          <p:cNvSpPr txBox="1"/>
          <p:nvPr/>
        </p:nvSpPr>
        <p:spPr>
          <a:xfrm>
            <a:off x="192088" y="1071232"/>
            <a:ext cx="3268844" cy="4560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변수에 따른 주택 가격 예측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36BF42-418E-B2CA-24B3-3C075637FD86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500" b="1" dirty="0">
                <a:solidFill>
                  <a:prstClr val="white"/>
                </a:solidFill>
                <a:latin typeface="Arial"/>
                <a:ea typeface="맑은 고딕"/>
              </a:rPr>
              <a:t>실습 개요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890486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ISPL_표준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24963</TotalTime>
  <Words>934</Words>
  <Application>Microsoft Office PowerPoint</Application>
  <PresentationFormat>와이드스크린</PresentationFormat>
  <Paragraphs>215</Paragraphs>
  <Slides>23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맑은 고딕</vt:lpstr>
      <vt:lpstr>Arial</vt:lpstr>
      <vt:lpstr>Cambria Math</vt:lpstr>
      <vt:lpstr>Times New Roman</vt:lpstr>
      <vt:lpstr>Wingdings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knuser</dc:creator>
  <cp:lastModifiedBy>박병주</cp:lastModifiedBy>
  <cp:revision>1165</cp:revision>
  <dcterms:modified xsi:type="dcterms:W3CDTF">2024-10-16T11:24:49Z</dcterms:modified>
</cp:coreProperties>
</file>